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93" r:id="rId4"/>
    <p:sldId id="294" r:id="rId5"/>
    <p:sldId id="296" r:id="rId6"/>
    <p:sldId id="297" r:id="rId7"/>
    <p:sldId id="295" r:id="rId8"/>
    <p:sldId id="299" r:id="rId9"/>
    <p:sldId id="298"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BB6E5-3649-446A-9DCD-A67B983226BD}"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84224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BB6E5-3649-446A-9DCD-A67B983226BD}"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372406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BB6E5-3649-446A-9DCD-A67B983226BD}"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278817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BB6E5-3649-446A-9DCD-A67B983226BD}"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34359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BB6E5-3649-446A-9DCD-A67B983226BD}" type="datetimeFigureOut">
              <a:rPr lang="en-US" smtClean="0"/>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355731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BB6E5-3649-446A-9DCD-A67B983226BD}"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373695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BB6E5-3649-446A-9DCD-A67B983226BD}" type="datetimeFigureOut">
              <a:rPr lang="en-US" smtClean="0"/>
              <a:t>8/13/2015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394039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BB6E5-3649-446A-9DCD-A67B983226BD}" type="datetimeFigureOut">
              <a:rPr lang="en-US" smtClean="0"/>
              <a:t>8/13/2015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164630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B6E5-3649-446A-9DCD-A67B983226BD}" type="datetimeFigureOut">
              <a:rPr lang="en-US" smtClean="0"/>
              <a:t>8/13/2015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4156126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BB6E5-3649-446A-9DCD-A67B983226BD}"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363759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BB6E5-3649-446A-9DCD-A67B983226BD}" type="datetimeFigureOut">
              <a:rPr lang="en-US" smtClean="0"/>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A52D2-2C80-4892-901B-8F0FDD49A9C1}" type="slidenum">
              <a:rPr lang="en-US" smtClean="0"/>
              <a:t>‹#›</a:t>
            </a:fld>
            <a:endParaRPr lang="en-US"/>
          </a:p>
        </p:txBody>
      </p:sp>
    </p:spTree>
    <p:extLst>
      <p:ext uri="{BB962C8B-B14F-4D97-AF65-F5344CB8AC3E}">
        <p14:creationId xmlns:p14="http://schemas.microsoft.com/office/powerpoint/2010/main" val="352850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BB6E5-3649-446A-9DCD-A67B983226BD}" type="datetimeFigureOut">
              <a:rPr lang="en-US" smtClean="0"/>
              <a:t>8/13/2015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A52D2-2C80-4892-901B-8F0FDD49A9C1}" type="slidenum">
              <a:rPr lang="en-US" smtClean="0"/>
              <a:t>‹#›</a:t>
            </a:fld>
            <a:endParaRPr lang="en-US"/>
          </a:p>
        </p:txBody>
      </p:sp>
    </p:spTree>
    <p:extLst>
      <p:ext uri="{BB962C8B-B14F-4D97-AF65-F5344CB8AC3E}">
        <p14:creationId xmlns:p14="http://schemas.microsoft.com/office/powerpoint/2010/main" val="4035203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1798" y="4800600"/>
            <a:ext cx="7659202" cy="990600"/>
          </a:xfrm>
        </p:spPr>
        <p:txBody>
          <a:bodyPr>
            <a:normAutofit/>
          </a:bodyPr>
          <a:lstStyle/>
          <a:p>
            <a:r>
              <a:rPr lang="en-US" b="1" dirty="0" smtClean="0">
                <a:solidFill>
                  <a:schemeClr val="accent3">
                    <a:lumMod val="50000"/>
                  </a:schemeClr>
                </a:solidFill>
              </a:rPr>
              <a:t>Domestic Violence In the Christian Home</a:t>
            </a:r>
            <a:endParaRPr lang="en-US" b="1" dirty="0">
              <a:solidFill>
                <a:schemeClr val="accent3">
                  <a:lumMod val="50000"/>
                </a:schemeClr>
              </a:solidFill>
            </a:endParaRPr>
          </a:p>
        </p:txBody>
      </p:sp>
      <p:sp>
        <p:nvSpPr>
          <p:cNvPr id="2" name="Rectangle 1"/>
          <p:cNvSpPr/>
          <p:nvPr/>
        </p:nvSpPr>
        <p:spPr>
          <a:xfrm>
            <a:off x="533400" y="4124143"/>
            <a:ext cx="5610703" cy="646331"/>
          </a:xfrm>
          <a:prstGeom prst="rect">
            <a:avLst/>
          </a:prstGeom>
        </p:spPr>
        <p:txBody>
          <a:bodyPr wrap="none">
            <a:spAutoFit/>
          </a:bodyPr>
          <a:lstStyle/>
          <a:p>
            <a:r>
              <a:rPr lang="en-US" sz="3600" b="1" dirty="0" smtClean="0"/>
              <a:t>Church Discipline and Abuse</a:t>
            </a:r>
            <a:endParaRPr lang="en-US" b="1" dirty="0"/>
          </a:p>
        </p:txBody>
      </p:sp>
    </p:spTree>
    <p:extLst>
      <p:ext uri="{BB962C8B-B14F-4D97-AF65-F5344CB8AC3E}">
        <p14:creationId xmlns:p14="http://schemas.microsoft.com/office/powerpoint/2010/main" val="1433881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4648200"/>
            <a:ext cx="7659202" cy="990600"/>
          </a:xfrm>
        </p:spPr>
        <p:txBody>
          <a:bodyPr>
            <a:normAutofit/>
          </a:bodyPr>
          <a:lstStyle/>
          <a:p>
            <a:r>
              <a:rPr lang="en-US" b="1" dirty="0" smtClean="0">
                <a:solidFill>
                  <a:schemeClr val="accent3">
                    <a:lumMod val="50000"/>
                  </a:schemeClr>
                </a:solidFill>
              </a:rPr>
              <a:t>Domestic Violence In the Christian Home</a:t>
            </a:r>
            <a:endParaRPr lang="en-US" b="1" dirty="0">
              <a:solidFill>
                <a:schemeClr val="accent3">
                  <a:lumMod val="50000"/>
                </a:schemeClr>
              </a:solidFill>
            </a:endParaRPr>
          </a:p>
        </p:txBody>
      </p:sp>
    </p:spTree>
    <p:extLst>
      <p:ext uri="{BB962C8B-B14F-4D97-AF65-F5344CB8AC3E}">
        <p14:creationId xmlns:p14="http://schemas.microsoft.com/office/powerpoint/2010/main" val="402381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152400"/>
            <a:ext cx="6212176" cy="1143000"/>
          </a:xfrm>
        </p:spPr>
        <p:txBody>
          <a:bodyPr/>
          <a:lstStyle/>
          <a:p>
            <a:pPr algn="l"/>
            <a:r>
              <a:rPr lang="en-US" dirty="0" smtClean="0"/>
              <a:t>   Introduction:</a:t>
            </a:r>
            <a:endParaRPr lang="en-US" dirty="0"/>
          </a:p>
        </p:txBody>
      </p:sp>
    </p:spTree>
    <p:extLst>
      <p:ext uri="{BB962C8B-B14F-4D97-AF65-F5344CB8AC3E}">
        <p14:creationId xmlns:p14="http://schemas.microsoft.com/office/powerpoint/2010/main" val="1587533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0027" y="677218"/>
            <a:ext cx="8878462" cy="5867400"/>
          </a:xfrm>
        </p:spPr>
        <p:txBody>
          <a:bodyPr>
            <a:normAutofit fontScale="32500" lnSpcReduction="20000"/>
          </a:bodyPr>
          <a:lstStyle/>
          <a:p>
            <a:r>
              <a:rPr lang="en-US" sz="12800" u="sng" dirty="0"/>
              <a:t>Have we clearly identified the offense?</a:t>
            </a:r>
            <a:r>
              <a:rPr lang="en-US" sz="12800" dirty="0"/>
              <a:t> </a:t>
            </a:r>
            <a:endParaRPr lang="en-US" sz="12800" dirty="0" smtClean="0"/>
          </a:p>
          <a:p>
            <a:endParaRPr lang="en-US" sz="12800" dirty="0" smtClean="0"/>
          </a:p>
          <a:p>
            <a:r>
              <a:rPr lang="en-US" sz="12800" u="sng" dirty="0" smtClean="0"/>
              <a:t>When </a:t>
            </a:r>
            <a:r>
              <a:rPr lang="en-US" sz="12800" u="sng" dirty="0"/>
              <a:t>appropriate, seek the victim’s consent and assistance</a:t>
            </a:r>
            <a:r>
              <a:rPr lang="en-US" sz="12800" dirty="0"/>
              <a:t>. </a:t>
            </a:r>
            <a:endParaRPr lang="en-US" sz="12800" b="1" dirty="0"/>
          </a:p>
          <a:p>
            <a:pPr lvl="0"/>
            <a:endParaRPr lang="en-US" sz="12800" u="sng" dirty="0" smtClean="0"/>
          </a:p>
          <a:p>
            <a:pPr lvl="0"/>
            <a:r>
              <a:rPr lang="en-US" sz="12800" u="sng" dirty="0" smtClean="0"/>
              <a:t>Consider </a:t>
            </a:r>
            <a:r>
              <a:rPr lang="en-US" sz="12800" u="sng" dirty="0"/>
              <a:t>your options:  Matthew 18 and 1 Corinthians 5</a:t>
            </a:r>
            <a:r>
              <a:rPr lang="en-US" sz="12800" dirty="0"/>
              <a:t>. </a:t>
            </a:r>
            <a:endParaRPr lang="en-US" sz="12800" dirty="0" smtClean="0"/>
          </a:p>
        </p:txBody>
      </p:sp>
      <p:sp>
        <p:nvSpPr>
          <p:cNvPr id="6" name="Text Placeholder 2"/>
          <p:cNvSpPr txBox="1">
            <a:spLocks/>
          </p:cNvSpPr>
          <p:nvPr/>
        </p:nvSpPr>
        <p:spPr>
          <a:xfrm>
            <a:off x="20027" y="110836"/>
            <a:ext cx="6387700" cy="106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a:lstStyle>
          <a:p>
            <a:pPr marL="0" indent="0">
              <a:buNone/>
            </a:pPr>
            <a:r>
              <a:rPr lang="en-US" sz="3200" b="1" dirty="0">
                <a:solidFill>
                  <a:schemeClr val="accent3">
                    <a:lumMod val="50000"/>
                  </a:schemeClr>
                </a:solidFill>
              </a:rPr>
              <a:t>Church Discipline and Abuse</a:t>
            </a:r>
          </a:p>
          <a:p>
            <a:pPr marL="0" indent="0">
              <a:buNone/>
            </a:pPr>
            <a:endParaRPr lang="en-US" sz="3200" b="1" dirty="0">
              <a:solidFill>
                <a:schemeClr val="accent3">
                  <a:lumMod val="50000"/>
                </a:schemeClr>
              </a:solidFill>
            </a:endParaRPr>
          </a:p>
        </p:txBody>
      </p:sp>
    </p:spTree>
    <p:extLst>
      <p:ext uri="{BB962C8B-B14F-4D97-AF65-F5344CB8AC3E}">
        <p14:creationId xmlns:p14="http://schemas.microsoft.com/office/powerpoint/2010/main" val="2223464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0027" y="677218"/>
            <a:ext cx="8878462" cy="2523182"/>
          </a:xfrm>
        </p:spPr>
        <p:txBody>
          <a:bodyPr>
            <a:normAutofit fontScale="32500" lnSpcReduction="20000"/>
          </a:bodyPr>
          <a:lstStyle/>
          <a:p>
            <a:pPr lvl="0"/>
            <a:endParaRPr lang="en-US" sz="12800" u="sng" dirty="0" smtClean="0"/>
          </a:p>
          <a:p>
            <a:pPr lvl="0"/>
            <a:r>
              <a:rPr lang="en-US" sz="12800" u="sng" dirty="0" smtClean="0"/>
              <a:t>Consider </a:t>
            </a:r>
            <a:r>
              <a:rPr lang="en-US" sz="12800" u="sng" dirty="0"/>
              <a:t>your options:  Matthew 18 and 1 Corinthians 5</a:t>
            </a:r>
            <a:r>
              <a:rPr lang="en-US" sz="12800" dirty="0"/>
              <a:t>. </a:t>
            </a:r>
            <a:endParaRPr lang="en-US" sz="12800" dirty="0" smtClean="0"/>
          </a:p>
          <a:p>
            <a:pPr lvl="0"/>
            <a:endParaRPr lang="en-US" sz="12800" dirty="0" smtClean="0"/>
          </a:p>
        </p:txBody>
      </p:sp>
      <p:sp>
        <p:nvSpPr>
          <p:cNvPr id="6" name="Text Placeholder 2"/>
          <p:cNvSpPr txBox="1">
            <a:spLocks/>
          </p:cNvSpPr>
          <p:nvPr/>
        </p:nvSpPr>
        <p:spPr>
          <a:xfrm>
            <a:off x="20027" y="110836"/>
            <a:ext cx="6387700" cy="106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a:lstStyle>
          <a:p>
            <a:pPr marL="0" indent="0">
              <a:buNone/>
            </a:pPr>
            <a:r>
              <a:rPr lang="en-US" sz="3200" b="1" dirty="0">
                <a:solidFill>
                  <a:schemeClr val="accent3">
                    <a:lumMod val="50000"/>
                  </a:schemeClr>
                </a:solidFill>
              </a:rPr>
              <a:t>Church Discipline and Abuse</a:t>
            </a:r>
          </a:p>
          <a:p>
            <a:pPr marL="0" indent="0">
              <a:buNone/>
            </a:pPr>
            <a:endParaRPr lang="en-US" sz="3200" b="1" dirty="0">
              <a:solidFill>
                <a:schemeClr val="accent3">
                  <a:lumMod val="50000"/>
                </a:schemeClr>
              </a:solidFill>
            </a:endParaRPr>
          </a:p>
        </p:txBody>
      </p:sp>
    </p:spTree>
    <p:extLst>
      <p:ext uri="{BB962C8B-B14F-4D97-AF65-F5344CB8AC3E}">
        <p14:creationId xmlns:p14="http://schemas.microsoft.com/office/powerpoint/2010/main" val="1093451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20027" y="110836"/>
            <a:ext cx="6387700" cy="106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a:lstStyle>
          <a:p>
            <a:pPr marL="0" indent="0">
              <a:buNone/>
            </a:pPr>
            <a:r>
              <a:rPr lang="en-US" sz="3200" b="1" dirty="0">
                <a:solidFill>
                  <a:schemeClr val="accent3">
                    <a:lumMod val="50000"/>
                  </a:schemeClr>
                </a:solidFill>
              </a:rPr>
              <a:t>Church Discipline and Abuse</a:t>
            </a:r>
          </a:p>
          <a:p>
            <a:pPr marL="0" indent="0">
              <a:buNone/>
            </a:pPr>
            <a:endParaRPr lang="en-US" sz="3200" b="1" dirty="0">
              <a:solidFill>
                <a:schemeClr val="accent3">
                  <a:lumMod val="50000"/>
                </a:schemeClr>
              </a:solidFill>
            </a:endParaRPr>
          </a:p>
        </p:txBody>
      </p:sp>
      <p:sp>
        <p:nvSpPr>
          <p:cNvPr id="3" name="Rectangle 2"/>
          <p:cNvSpPr/>
          <p:nvPr/>
        </p:nvSpPr>
        <p:spPr>
          <a:xfrm>
            <a:off x="0" y="914400"/>
            <a:ext cx="9123973" cy="5693866"/>
          </a:xfrm>
          <a:prstGeom prst="rect">
            <a:avLst/>
          </a:prstGeom>
        </p:spPr>
        <p:txBody>
          <a:bodyPr wrap="square">
            <a:spAutoFit/>
          </a:bodyPr>
          <a:lstStyle/>
          <a:p>
            <a:r>
              <a:rPr lang="en-US" sz="2800" dirty="0" smtClean="0">
                <a:latin typeface="Papyrus" panose="03070502060502030205" pitchFamily="66" charset="0"/>
              </a:rPr>
              <a:t>“If </a:t>
            </a:r>
            <a:r>
              <a:rPr lang="en-US" sz="2800" dirty="0">
                <a:latin typeface="Papyrus" panose="03070502060502030205" pitchFamily="66" charset="0"/>
              </a:rPr>
              <a:t>your brother or </a:t>
            </a:r>
            <a:r>
              <a:rPr lang="en-US" sz="2800" dirty="0" smtClean="0">
                <a:latin typeface="Papyrus" panose="03070502060502030205" pitchFamily="66" charset="0"/>
              </a:rPr>
              <a:t>sister sins,</a:t>
            </a:r>
            <a:r>
              <a:rPr lang="en-US" sz="2800" baseline="30000" dirty="0">
                <a:latin typeface="Papyrus" panose="03070502060502030205" pitchFamily="66" charset="0"/>
              </a:rPr>
              <a:t> </a:t>
            </a:r>
            <a:r>
              <a:rPr lang="en-US" sz="2800" dirty="0" smtClean="0">
                <a:latin typeface="Papyrus" panose="03070502060502030205" pitchFamily="66" charset="0"/>
              </a:rPr>
              <a:t>go </a:t>
            </a:r>
            <a:r>
              <a:rPr lang="en-US" sz="2800" dirty="0">
                <a:latin typeface="Papyrus" panose="03070502060502030205" pitchFamily="66" charset="0"/>
              </a:rPr>
              <a:t>and point out their fault, just between the two of you. If they listen to you, you have won them over. </a:t>
            </a:r>
            <a:r>
              <a:rPr lang="en-US" sz="2800" dirty="0" smtClean="0">
                <a:latin typeface="Papyrus" panose="03070502060502030205" pitchFamily="66" charset="0"/>
              </a:rPr>
              <a:t>But </a:t>
            </a:r>
            <a:r>
              <a:rPr lang="en-US" sz="2800" dirty="0">
                <a:latin typeface="Papyrus" panose="03070502060502030205" pitchFamily="66" charset="0"/>
              </a:rPr>
              <a:t>if they will not listen, take one or two others along, so that ‘every matter may be established by the testimony of two or three witnesses</a:t>
            </a:r>
            <a:r>
              <a:rPr lang="en-US" sz="2800" dirty="0" smtClean="0">
                <a:latin typeface="Papyrus" panose="03070502060502030205" pitchFamily="66" charset="0"/>
              </a:rPr>
              <a:t>.’</a:t>
            </a:r>
            <a:r>
              <a:rPr lang="en-US" sz="2800" baseline="30000" dirty="0">
                <a:latin typeface="Papyrus" panose="03070502060502030205" pitchFamily="66" charset="0"/>
              </a:rPr>
              <a:t> </a:t>
            </a:r>
            <a:r>
              <a:rPr lang="en-US" sz="2800" baseline="30000" dirty="0" smtClean="0">
                <a:latin typeface="Papyrus" panose="03070502060502030205" pitchFamily="66" charset="0"/>
              </a:rPr>
              <a:t>I</a:t>
            </a:r>
            <a:r>
              <a:rPr lang="en-US" sz="2800" dirty="0" smtClean="0">
                <a:latin typeface="Papyrus" panose="03070502060502030205" pitchFamily="66" charset="0"/>
              </a:rPr>
              <a:t>f </a:t>
            </a:r>
            <a:r>
              <a:rPr lang="en-US" sz="2800" dirty="0">
                <a:latin typeface="Papyrus" panose="03070502060502030205" pitchFamily="66" charset="0"/>
              </a:rPr>
              <a:t>they still refuse to listen, tell it to the church; and if they refuse to listen even to the church, treat them as you would a pagan or a tax </a:t>
            </a:r>
            <a:r>
              <a:rPr lang="en-US" sz="2800" dirty="0" smtClean="0">
                <a:latin typeface="Papyrus" panose="03070502060502030205" pitchFamily="66" charset="0"/>
              </a:rPr>
              <a:t>collector. “</a:t>
            </a:r>
            <a:r>
              <a:rPr lang="en-US" sz="2800" dirty="0">
                <a:latin typeface="Papyrus" panose="03070502060502030205" pitchFamily="66" charset="0"/>
              </a:rPr>
              <a:t>Truly I tell you, whatever you bind on earth will </a:t>
            </a:r>
            <a:r>
              <a:rPr lang="en-US" sz="2800" dirty="0" smtClean="0">
                <a:latin typeface="Papyrus" panose="03070502060502030205" pitchFamily="66" charset="0"/>
              </a:rPr>
              <a:t>be </a:t>
            </a:r>
            <a:r>
              <a:rPr lang="en-US" sz="2800" dirty="0">
                <a:latin typeface="Papyrus" panose="03070502060502030205" pitchFamily="66" charset="0"/>
              </a:rPr>
              <a:t>bound in heaven, and whatever you loose on earth will </a:t>
            </a:r>
            <a:r>
              <a:rPr lang="en-US" sz="2800" dirty="0" smtClean="0">
                <a:latin typeface="Papyrus" panose="03070502060502030205" pitchFamily="66" charset="0"/>
              </a:rPr>
              <a:t>be </a:t>
            </a:r>
            <a:r>
              <a:rPr lang="en-US" sz="2800" dirty="0">
                <a:latin typeface="Papyrus" panose="03070502060502030205" pitchFamily="66" charset="0"/>
              </a:rPr>
              <a:t>loosed in </a:t>
            </a:r>
            <a:r>
              <a:rPr lang="en-US" sz="2800" dirty="0" smtClean="0">
                <a:latin typeface="Papyrus" panose="03070502060502030205" pitchFamily="66" charset="0"/>
              </a:rPr>
              <a:t>heaven.</a:t>
            </a:r>
            <a:r>
              <a:rPr lang="en-US" sz="2800" baseline="30000" dirty="0">
                <a:latin typeface="Papyrus" panose="03070502060502030205" pitchFamily="66" charset="0"/>
              </a:rPr>
              <a:t> </a:t>
            </a:r>
            <a:r>
              <a:rPr lang="en-US" sz="2800" dirty="0">
                <a:latin typeface="Papyrus" panose="03070502060502030205" pitchFamily="66" charset="0"/>
              </a:rPr>
              <a:t>“Again, truly I tell you that if two of you on earth agree about anything they ask for, it will be done for them by my Father in heaven. </a:t>
            </a:r>
            <a:r>
              <a:rPr lang="en-US" sz="2800" dirty="0" smtClean="0">
                <a:latin typeface="Papyrus" panose="03070502060502030205" pitchFamily="66" charset="0"/>
              </a:rPr>
              <a:t>For </a:t>
            </a:r>
            <a:r>
              <a:rPr lang="en-US" sz="2800" dirty="0">
                <a:latin typeface="Papyrus" panose="03070502060502030205" pitchFamily="66" charset="0"/>
              </a:rPr>
              <a:t>where two or three gather in my name, there am I with them</a:t>
            </a:r>
            <a:r>
              <a:rPr lang="en-US" sz="2800" dirty="0" smtClean="0">
                <a:latin typeface="Papyrus" panose="03070502060502030205" pitchFamily="66" charset="0"/>
              </a:rPr>
              <a:t>.” Matthew 18:15-20</a:t>
            </a:r>
            <a:endParaRPr lang="en-US" sz="2800" dirty="0">
              <a:latin typeface="Papyrus" panose="03070502060502030205" pitchFamily="66" charset="0"/>
            </a:endParaRPr>
          </a:p>
        </p:txBody>
      </p:sp>
    </p:spTree>
    <p:extLst>
      <p:ext uri="{BB962C8B-B14F-4D97-AF65-F5344CB8AC3E}">
        <p14:creationId xmlns:p14="http://schemas.microsoft.com/office/powerpoint/2010/main" val="31087964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20027" y="110836"/>
            <a:ext cx="6387700" cy="106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a:lstStyle>
          <a:p>
            <a:pPr marL="0" indent="0">
              <a:buNone/>
            </a:pPr>
            <a:r>
              <a:rPr lang="en-US" sz="3200" b="1" dirty="0">
                <a:solidFill>
                  <a:schemeClr val="accent3">
                    <a:lumMod val="50000"/>
                  </a:schemeClr>
                </a:solidFill>
              </a:rPr>
              <a:t>Church Discipline and Abuse</a:t>
            </a:r>
          </a:p>
          <a:p>
            <a:pPr marL="0" indent="0">
              <a:buNone/>
            </a:pPr>
            <a:endParaRPr lang="en-US" sz="3200" b="1" dirty="0">
              <a:solidFill>
                <a:schemeClr val="accent3">
                  <a:lumMod val="50000"/>
                </a:schemeClr>
              </a:solidFill>
            </a:endParaRPr>
          </a:p>
        </p:txBody>
      </p:sp>
      <p:sp>
        <p:nvSpPr>
          <p:cNvPr id="3" name="Rectangle 2"/>
          <p:cNvSpPr/>
          <p:nvPr/>
        </p:nvSpPr>
        <p:spPr>
          <a:xfrm>
            <a:off x="0" y="1371600"/>
            <a:ext cx="9123973" cy="4832092"/>
          </a:xfrm>
          <a:prstGeom prst="rect">
            <a:avLst/>
          </a:prstGeom>
        </p:spPr>
        <p:txBody>
          <a:bodyPr wrap="square">
            <a:spAutoFit/>
          </a:bodyPr>
          <a:lstStyle/>
          <a:p>
            <a:r>
              <a:rPr lang="en-US" sz="2800" dirty="0" smtClean="0">
                <a:latin typeface="Papyrus" panose="03070502060502030205" pitchFamily="66" charset="0"/>
              </a:rPr>
              <a:t>“I </a:t>
            </a:r>
            <a:r>
              <a:rPr lang="en-US" sz="2800" dirty="0">
                <a:latin typeface="Papyrus" panose="03070502060502030205" pitchFamily="66" charset="0"/>
              </a:rPr>
              <a:t>wrote to you in my letter not to associate with sexually immoral </a:t>
            </a:r>
            <a:r>
              <a:rPr lang="en-US" sz="2800" dirty="0" smtClean="0">
                <a:latin typeface="Papyrus" panose="03070502060502030205" pitchFamily="66" charset="0"/>
              </a:rPr>
              <a:t>people—not </a:t>
            </a:r>
            <a:r>
              <a:rPr lang="en-US" sz="2800" dirty="0">
                <a:latin typeface="Papyrus" panose="03070502060502030205" pitchFamily="66" charset="0"/>
              </a:rPr>
              <a:t>at all meaning the people of this world who are immoral, or the greedy and swindlers, or idolaters. In that case you would have to leave this world. </a:t>
            </a:r>
            <a:r>
              <a:rPr lang="en-US" sz="2800" dirty="0" smtClean="0">
                <a:latin typeface="Papyrus" panose="03070502060502030205" pitchFamily="66" charset="0"/>
              </a:rPr>
              <a:t>But </a:t>
            </a:r>
            <a:r>
              <a:rPr lang="en-US" sz="2800" dirty="0">
                <a:latin typeface="Papyrus" panose="03070502060502030205" pitchFamily="66" charset="0"/>
              </a:rPr>
              <a:t>now I am writing to you that you must not associate with anyone who claims to be a brother or </a:t>
            </a:r>
            <a:r>
              <a:rPr lang="en-US" sz="2800" dirty="0" smtClean="0">
                <a:latin typeface="Papyrus" panose="03070502060502030205" pitchFamily="66" charset="0"/>
              </a:rPr>
              <a:t>sister </a:t>
            </a:r>
            <a:r>
              <a:rPr lang="en-US" sz="2800" dirty="0">
                <a:latin typeface="Papyrus" panose="03070502060502030205" pitchFamily="66" charset="0"/>
              </a:rPr>
              <a:t>but is sexually immoral or greedy, an idolater or slanderer, a drunkard or swindler. Do not even eat with such </a:t>
            </a:r>
            <a:r>
              <a:rPr lang="en-US" sz="2800" dirty="0" smtClean="0">
                <a:latin typeface="Papyrus" panose="03070502060502030205" pitchFamily="66" charset="0"/>
              </a:rPr>
              <a:t>people. What </a:t>
            </a:r>
            <a:r>
              <a:rPr lang="en-US" sz="2800" dirty="0">
                <a:latin typeface="Papyrus" panose="03070502060502030205" pitchFamily="66" charset="0"/>
              </a:rPr>
              <a:t>business is it of mine to judge those outside the church? Are you not to judge those inside</a:t>
            </a:r>
            <a:r>
              <a:rPr lang="en-US" sz="2800" dirty="0" smtClean="0">
                <a:latin typeface="Papyrus" panose="03070502060502030205" pitchFamily="66" charset="0"/>
              </a:rPr>
              <a:t>?</a:t>
            </a:r>
            <a:r>
              <a:rPr lang="en-US" sz="2800" baseline="30000" dirty="0">
                <a:latin typeface="Papyrus" panose="03070502060502030205" pitchFamily="66" charset="0"/>
              </a:rPr>
              <a:t> </a:t>
            </a:r>
            <a:r>
              <a:rPr lang="en-US" sz="2800" dirty="0">
                <a:latin typeface="Papyrus" panose="03070502060502030205" pitchFamily="66" charset="0"/>
              </a:rPr>
              <a:t>God will judge those outside. “Expel the wicked person from among you</a:t>
            </a:r>
            <a:r>
              <a:rPr lang="en-US" sz="2800" dirty="0" smtClean="0">
                <a:latin typeface="Papyrus" panose="03070502060502030205" pitchFamily="66" charset="0"/>
              </a:rPr>
              <a:t>.”</a:t>
            </a:r>
            <a:r>
              <a:rPr lang="en-US" sz="2800" baseline="30000" dirty="0" smtClean="0">
                <a:latin typeface="Papyrus" panose="03070502060502030205" pitchFamily="66" charset="0"/>
              </a:rPr>
              <a:t> 	</a:t>
            </a:r>
            <a:r>
              <a:rPr lang="en-US" sz="2800" dirty="0" smtClean="0">
                <a:latin typeface="Papyrus" panose="03070502060502030205" pitchFamily="66" charset="0"/>
              </a:rPr>
              <a:t>1Corinthians 5:9-13</a:t>
            </a:r>
            <a:endParaRPr lang="en-US" sz="2800" dirty="0">
              <a:latin typeface="Papyrus" panose="03070502060502030205" pitchFamily="66" charset="0"/>
            </a:endParaRPr>
          </a:p>
        </p:txBody>
      </p:sp>
    </p:spTree>
    <p:extLst>
      <p:ext uri="{BB962C8B-B14F-4D97-AF65-F5344CB8AC3E}">
        <p14:creationId xmlns:p14="http://schemas.microsoft.com/office/powerpoint/2010/main" val="3411279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0027" y="677218"/>
            <a:ext cx="8878462" cy="1761182"/>
          </a:xfrm>
        </p:spPr>
        <p:txBody>
          <a:bodyPr>
            <a:normAutofit fontScale="25000" lnSpcReduction="20000"/>
          </a:bodyPr>
          <a:lstStyle/>
          <a:p>
            <a:pPr marL="457200" lvl="1" indent="0">
              <a:buNone/>
            </a:pPr>
            <a:r>
              <a:rPr lang="en-US" sz="11200" dirty="0" smtClean="0">
                <a:latin typeface="Papyrus" panose="03070502060502030205" pitchFamily="66" charset="0"/>
              </a:rPr>
              <a:t>“I </a:t>
            </a:r>
            <a:r>
              <a:rPr lang="en-US" sz="11200" dirty="0">
                <a:latin typeface="Papyrus" panose="03070502060502030205" pitchFamily="66" charset="0"/>
              </a:rPr>
              <a:t>urge you, brothers and sisters, to watch out for those who cause divisions and put obstacles in your way that are contrary to the teaching you have learned. Keep away from them</a:t>
            </a:r>
            <a:r>
              <a:rPr lang="en-US" sz="11200" dirty="0" smtClean="0">
                <a:latin typeface="Papyrus" panose="03070502060502030205" pitchFamily="66" charset="0"/>
              </a:rPr>
              <a:t>.”			</a:t>
            </a:r>
            <a:r>
              <a:rPr lang="en-US" sz="11200" dirty="0">
                <a:latin typeface="Papyrus" panose="03070502060502030205" pitchFamily="66" charset="0"/>
              </a:rPr>
              <a:t>	</a:t>
            </a:r>
            <a:r>
              <a:rPr lang="en-US" sz="11200" dirty="0" smtClean="0">
                <a:latin typeface="Papyrus" panose="03070502060502030205" pitchFamily="66" charset="0"/>
              </a:rPr>
              <a:t>Romans 16:17</a:t>
            </a:r>
          </a:p>
          <a:p>
            <a:pPr marL="457200" lvl="1" indent="0">
              <a:buNone/>
            </a:pPr>
            <a:endParaRPr lang="en-US" sz="12800" b="1" dirty="0" smtClean="0">
              <a:latin typeface="Papyrus" panose="03070502060502030205" pitchFamily="66" charset="0"/>
            </a:endParaRPr>
          </a:p>
          <a:p>
            <a:pPr marL="0" indent="0">
              <a:buNone/>
            </a:pPr>
            <a:r>
              <a:rPr lang="en-US" sz="11200" dirty="0" smtClean="0">
                <a:latin typeface="Papyrus" panose="03070502060502030205" pitchFamily="66" charset="0"/>
              </a:rPr>
              <a:t>“We </a:t>
            </a:r>
            <a:r>
              <a:rPr lang="en-US" sz="11200" dirty="0">
                <a:latin typeface="Papyrus" panose="03070502060502030205" pitchFamily="66" charset="0"/>
              </a:rPr>
              <a:t>hear that some among you are idle and disruptive. They are not busy; they are busybodies. </a:t>
            </a:r>
            <a:r>
              <a:rPr lang="en-US" sz="11200" dirty="0" smtClean="0">
                <a:latin typeface="Papyrus" panose="03070502060502030205" pitchFamily="66" charset="0"/>
              </a:rPr>
              <a:t>Such </a:t>
            </a:r>
            <a:r>
              <a:rPr lang="en-US" sz="11200" dirty="0">
                <a:latin typeface="Papyrus" panose="03070502060502030205" pitchFamily="66" charset="0"/>
              </a:rPr>
              <a:t>people we command and urge in the Lord Jesus Christ to settle down and earn the food they eat. </a:t>
            </a:r>
            <a:r>
              <a:rPr lang="en-US" sz="11200" dirty="0" smtClean="0">
                <a:latin typeface="Papyrus" panose="03070502060502030205" pitchFamily="66" charset="0"/>
              </a:rPr>
              <a:t>And </a:t>
            </a:r>
            <a:r>
              <a:rPr lang="en-US" sz="11200" dirty="0">
                <a:latin typeface="Papyrus" panose="03070502060502030205" pitchFamily="66" charset="0"/>
              </a:rPr>
              <a:t>as for you, brothers and sisters, never tire of doing what is </a:t>
            </a:r>
            <a:r>
              <a:rPr lang="en-US" sz="11200" dirty="0" smtClean="0">
                <a:latin typeface="Papyrus" panose="03070502060502030205" pitchFamily="66" charset="0"/>
              </a:rPr>
              <a:t>good. </a:t>
            </a:r>
            <a:r>
              <a:rPr lang="en-US" sz="11200" baseline="30000" dirty="0">
                <a:latin typeface="Papyrus" panose="03070502060502030205" pitchFamily="66" charset="0"/>
              </a:rPr>
              <a:t> </a:t>
            </a:r>
            <a:r>
              <a:rPr lang="en-US" sz="11200" dirty="0">
                <a:latin typeface="Papyrus" panose="03070502060502030205" pitchFamily="66" charset="0"/>
              </a:rPr>
              <a:t>Take special note of anyone who does not obey our instruction in this letter. Do not associate with them, in order that they may feel </a:t>
            </a:r>
            <a:r>
              <a:rPr lang="en-US" sz="11200" dirty="0" smtClean="0">
                <a:latin typeface="Papyrus" panose="03070502060502030205" pitchFamily="66" charset="0"/>
              </a:rPr>
              <a:t>ashamed. Yet </a:t>
            </a:r>
            <a:r>
              <a:rPr lang="en-US" sz="11200" dirty="0">
                <a:latin typeface="Papyrus" panose="03070502060502030205" pitchFamily="66" charset="0"/>
              </a:rPr>
              <a:t>do not regard them as an enemy, but warn them as you would a fellow believer</a:t>
            </a:r>
            <a:r>
              <a:rPr lang="en-US" sz="11200" dirty="0" smtClean="0">
                <a:latin typeface="Papyrus" panose="03070502060502030205" pitchFamily="66" charset="0"/>
              </a:rPr>
              <a:t>.”				2 </a:t>
            </a:r>
            <a:r>
              <a:rPr lang="en-US" sz="11200" dirty="0">
                <a:latin typeface="Papyrus" panose="03070502060502030205" pitchFamily="66" charset="0"/>
              </a:rPr>
              <a:t>Thessalonians </a:t>
            </a:r>
            <a:r>
              <a:rPr lang="en-US" sz="11200" dirty="0" smtClean="0">
                <a:latin typeface="Papyrus" panose="03070502060502030205" pitchFamily="66" charset="0"/>
              </a:rPr>
              <a:t>3:11-15</a:t>
            </a:r>
            <a:r>
              <a:rPr lang="en-US" sz="11200" dirty="0">
                <a:latin typeface="Papyrus" panose="03070502060502030205" pitchFamily="66" charset="0"/>
              </a:rPr>
              <a:t>:</a:t>
            </a:r>
          </a:p>
          <a:p>
            <a:pPr marL="0" lvl="0" indent="0">
              <a:buNone/>
            </a:pPr>
            <a:endParaRPr lang="en-US" sz="12800" dirty="0" smtClean="0"/>
          </a:p>
        </p:txBody>
      </p:sp>
      <p:sp>
        <p:nvSpPr>
          <p:cNvPr id="6" name="Text Placeholder 2"/>
          <p:cNvSpPr txBox="1">
            <a:spLocks/>
          </p:cNvSpPr>
          <p:nvPr/>
        </p:nvSpPr>
        <p:spPr>
          <a:xfrm>
            <a:off x="20027" y="110836"/>
            <a:ext cx="6387700" cy="106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a:lstStyle>
          <a:p>
            <a:pPr marL="0" indent="0">
              <a:buNone/>
            </a:pPr>
            <a:r>
              <a:rPr lang="en-US" sz="3200" b="1" dirty="0">
                <a:solidFill>
                  <a:schemeClr val="accent3">
                    <a:lumMod val="50000"/>
                  </a:schemeClr>
                </a:solidFill>
              </a:rPr>
              <a:t>Church Discipline and Abuse</a:t>
            </a:r>
          </a:p>
          <a:p>
            <a:pPr marL="0" indent="0">
              <a:buNone/>
            </a:pPr>
            <a:endParaRPr lang="en-US" sz="3200" b="1" dirty="0">
              <a:solidFill>
                <a:schemeClr val="accent3">
                  <a:lumMod val="50000"/>
                </a:schemeClr>
              </a:solidFill>
            </a:endParaRPr>
          </a:p>
        </p:txBody>
      </p:sp>
    </p:spTree>
    <p:extLst>
      <p:ext uri="{BB962C8B-B14F-4D97-AF65-F5344CB8AC3E}">
        <p14:creationId xmlns:p14="http://schemas.microsoft.com/office/powerpoint/2010/main" val="32587827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0027" y="1177636"/>
            <a:ext cx="8878462" cy="1761182"/>
          </a:xfrm>
        </p:spPr>
        <p:txBody>
          <a:bodyPr>
            <a:normAutofit/>
          </a:bodyPr>
          <a:lstStyle/>
          <a:p>
            <a:pPr marL="0" indent="0">
              <a:buNone/>
            </a:pPr>
            <a:r>
              <a:rPr lang="en-US" baseline="30000" dirty="0" smtClean="0">
                <a:latin typeface="Papyrus" panose="03070502060502030205" pitchFamily="66" charset="0"/>
              </a:rPr>
              <a:t>“</a:t>
            </a:r>
            <a:r>
              <a:rPr lang="en-US" dirty="0" smtClean="0">
                <a:latin typeface="Papyrus" panose="03070502060502030205" pitchFamily="66" charset="0"/>
              </a:rPr>
              <a:t>Warn </a:t>
            </a:r>
            <a:r>
              <a:rPr lang="en-US" dirty="0">
                <a:latin typeface="Papyrus" panose="03070502060502030205" pitchFamily="66" charset="0"/>
              </a:rPr>
              <a:t>a divisive person once, and then warn them a second time. After that, have nothing to do with them</a:t>
            </a:r>
            <a:r>
              <a:rPr lang="en-US" dirty="0" smtClean="0">
                <a:latin typeface="Papyrus" panose="03070502060502030205" pitchFamily="66" charset="0"/>
              </a:rPr>
              <a:t>.” 						Titus 3:10 </a:t>
            </a:r>
            <a:endParaRPr lang="en-US" dirty="0">
              <a:latin typeface="Papyrus" panose="03070502060502030205" pitchFamily="66" charset="0"/>
            </a:endParaRPr>
          </a:p>
        </p:txBody>
      </p:sp>
      <p:sp>
        <p:nvSpPr>
          <p:cNvPr id="6" name="Text Placeholder 2"/>
          <p:cNvSpPr txBox="1">
            <a:spLocks/>
          </p:cNvSpPr>
          <p:nvPr/>
        </p:nvSpPr>
        <p:spPr>
          <a:xfrm>
            <a:off x="20027" y="110836"/>
            <a:ext cx="6387700" cy="106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a:lstStyle>
          <a:p>
            <a:pPr marL="0" indent="0">
              <a:buNone/>
            </a:pPr>
            <a:r>
              <a:rPr lang="en-US" sz="3200" b="1" dirty="0">
                <a:solidFill>
                  <a:schemeClr val="accent3">
                    <a:lumMod val="50000"/>
                  </a:schemeClr>
                </a:solidFill>
              </a:rPr>
              <a:t>Church Discipline and Abuse</a:t>
            </a:r>
          </a:p>
          <a:p>
            <a:pPr marL="0" indent="0">
              <a:buNone/>
            </a:pPr>
            <a:endParaRPr lang="en-US" sz="3200" b="1" dirty="0">
              <a:solidFill>
                <a:schemeClr val="accent3">
                  <a:lumMod val="50000"/>
                </a:schemeClr>
              </a:solidFill>
            </a:endParaRPr>
          </a:p>
        </p:txBody>
      </p:sp>
    </p:spTree>
    <p:extLst>
      <p:ext uri="{BB962C8B-B14F-4D97-AF65-F5344CB8AC3E}">
        <p14:creationId xmlns:p14="http://schemas.microsoft.com/office/powerpoint/2010/main" val="4280592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20027" y="110836"/>
            <a:ext cx="6387700" cy="106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600"/>
              </a:spcBef>
              <a:buFont typeface="Arial" pitchFamily="34" charset="0"/>
              <a:buChar char="•"/>
              <a:defRPr sz="24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Font typeface="Century" pitchFamily="18" charset="0"/>
              <a:buChar char="–"/>
              <a:defRPr sz="2000" kern="1200">
                <a:solidFill>
                  <a:schemeClr val="tx1"/>
                </a:solidFill>
                <a:latin typeface="+mn-lt"/>
                <a:ea typeface="+mn-ea"/>
                <a:cs typeface="+mn-cs"/>
              </a:defRPr>
            </a:lvl2pPr>
            <a:lvl3pPr marL="960120" indent="-228600"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3pPr>
            <a:lvl4pPr marL="132588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691640"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5pPr>
            <a:lvl6pPr marL="205740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6pPr>
            <a:lvl7pPr marL="242316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7pPr>
            <a:lvl8pPr marL="278892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8pPr>
            <a:lvl9pPr marL="3154680" indent="-228600" algn="l" defTabSz="914400" rtl="0" eaLnBrk="1" latinLnBrk="0" hangingPunct="1">
              <a:spcBef>
                <a:spcPts val="600"/>
              </a:spcBef>
              <a:buFont typeface="Arial" pitchFamily="34" charset="0"/>
              <a:buChar char="•"/>
              <a:defRPr sz="1600" kern="1200">
                <a:solidFill>
                  <a:schemeClr val="tx1"/>
                </a:solidFill>
                <a:latin typeface="+mn-lt"/>
                <a:ea typeface="+mn-ea"/>
                <a:cs typeface="+mn-cs"/>
              </a:defRPr>
            </a:lvl9pPr>
          </a:lstStyle>
          <a:p>
            <a:pPr marL="0" indent="0">
              <a:buNone/>
            </a:pPr>
            <a:r>
              <a:rPr lang="en-US" sz="3200" b="1" dirty="0">
                <a:solidFill>
                  <a:schemeClr val="accent3">
                    <a:lumMod val="50000"/>
                  </a:schemeClr>
                </a:solidFill>
              </a:rPr>
              <a:t>Church Discipline and Abuse</a:t>
            </a:r>
          </a:p>
          <a:p>
            <a:pPr marL="0" indent="0">
              <a:buNone/>
            </a:pPr>
            <a:endParaRPr lang="en-US" sz="3200" b="1" dirty="0">
              <a:solidFill>
                <a:schemeClr val="accent3">
                  <a:lumMod val="50000"/>
                </a:schemeClr>
              </a:solidFill>
            </a:endParaRPr>
          </a:p>
        </p:txBody>
      </p:sp>
      <p:sp>
        <p:nvSpPr>
          <p:cNvPr id="3" name="Rectangle 2"/>
          <p:cNvSpPr/>
          <p:nvPr/>
        </p:nvSpPr>
        <p:spPr>
          <a:xfrm>
            <a:off x="304800" y="992970"/>
            <a:ext cx="5601533" cy="584775"/>
          </a:xfrm>
          <a:prstGeom prst="rect">
            <a:avLst/>
          </a:prstGeom>
        </p:spPr>
        <p:txBody>
          <a:bodyPr wrap="none">
            <a:spAutoFit/>
          </a:bodyPr>
          <a:lstStyle/>
          <a:p>
            <a:r>
              <a:rPr lang="en-US" sz="3200" b="1" dirty="0" smtClean="0">
                <a:latin typeface="Calibri" panose="020F0502020204030204" pitchFamily="34" charset="0"/>
                <a:ea typeface="Calibri" panose="020F0502020204030204" pitchFamily="34" charset="0"/>
                <a:cs typeface="Times New Roman" panose="02020603050405020304" pitchFamily="18" charset="0"/>
              </a:rPr>
              <a:t>Call the  offender </a:t>
            </a:r>
            <a:r>
              <a:rPr lang="en-US" sz="3200" b="1" dirty="0">
                <a:latin typeface="Calibri" panose="020F0502020204030204" pitchFamily="34" charset="0"/>
                <a:ea typeface="Calibri" panose="020F0502020204030204" pitchFamily="34" charset="0"/>
                <a:cs typeface="Times New Roman" panose="02020603050405020304" pitchFamily="18" charset="0"/>
              </a:rPr>
              <a:t>to repentance</a:t>
            </a:r>
            <a:endParaRPr lang="en-US" sz="3200" b="1" dirty="0"/>
          </a:p>
        </p:txBody>
      </p:sp>
    </p:spTree>
    <p:extLst>
      <p:ext uri="{BB962C8B-B14F-4D97-AF65-F5344CB8AC3E}">
        <p14:creationId xmlns:p14="http://schemas.microsoft.com/office/powerpoint/2010/main" val="15068257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399</Words>
  <Application>Microsoft Office PowerPoint</Application>
  <PresentationFormat>On-screen Show (4:3)</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Papyrus</vt:lpstr>
      <vt:lpstr>Times New Roman</vt:lpstr>
      <vt:lpstr>Office Theme</vt:lpstr>
      <vt:lpstr>PowerPoint Presentation</vt:lpstr>
      <vt:lpstr>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Counseling abusive husbands</dc:title>
  <dc:creator>Moles</dc:creator>
  <cp:lastModifiedBy>Chris Moles</cp:lastModifiedBy>
  <cp:revision>34</cp:revision>
  <dcterms:created xsi:type="dcterms:W3CDTF">2013-01-23T18:42:31Z</dcterms:created>
  <dcterms:modified xsi:type="dcterms:W3CDTF">2015-08-13T17:22:22Z</dcterms:modified>
</cp:coreProperties>
</file>