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9" r:id="rId4"/>
    <p:sldId id="258" r:id="rId5"/>
    <p:sldId id="263" r:id="rId6"/>
    <p:sldId id="262" r:id="rId7"/>
    <p:sldId id="260" r:id="rId8"/>
    <p:sldId id="264" r:id="rId9"/>
    <p:sldId id="272" r:id="rId10"/>
    <p:sldId id="273" r:id="rId11"/>
    <p:sldId id="266" r:id="rId12"/>
    <p:sldId id="271" r:id="rId13"/>
    <p:sldId id="267" r:id="rId14"/>
    <p:sldId id="270" r:id="rId15"/>
    <p:sldId id="268" r:id="rId16"/>
    <p:sldId id="269" r:id="rId17"/>
    <p:sldId id="274" r:id="rId18"/>
    <p:sldId id="278" r:id="rId19"/>
    <p:sldId id="277"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5"/>
  </p:normalViewPr>
  <p:slideViewPr>
    <p:cSldViewPr snapToGrid="0" snapToObjects="1">
      <p:cViewPr varScale="1">
        <p:scale>
          <a:sx n="115" d="100"/>
          <a:sy n="115" d="100"/>
        </p:scale>
        <p:origin x="2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56D0D-AE10-8D47-8E98-CD0EB54F14CA}"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11B3F-17D6-5549-989F-83880321C824}" type="slidenum">
              <a:rPr lang="en-US" smtClean="0"/>
              <a:t>‹#›</a:t>
            </a:fld>
            <a:endParaRPr lang="en-US"/>
          </a:p>
        </p:txBody>
      </p:sp>
    </p:spTree>
    <p:extLst>
      <p:ext uri="{BB962C8B-B14F-4D97-AF65-F5344CB8AC3E}">
        <p14:creationId xmlns:p14="http://schemas.microsoft.com/office/powerpoint/2010/main" val="14710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Victim v. survivor terminology</a:t>
            </a:r>
          </a:p>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a:t>
            </a:fld>
            <a:endParaRPr lang="en-US"/>
          </a:p>
        </p:txBody>
      </p:sp>
    </p:spTree>
    <p:extLst>
      <p:ext uri="{BB962C8B-B14F-4D97-AF65-F5344CB8AC3E}">
        <p14:creationId xmlns:p14="http://schemas.microsoft.com/office/powerpoint/2010/main" val="128881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though it may seem hard to believe, because the abuser seems so nice, the percentage of folks who feign abuse is very low. Yet, in our experience, most victims tell us their stories are doubted when they finally get up enough courage to divulge their secret. They’ve been conditioned to cover up, so the facts may be shocking and hard to believe, but please don’t put the burden of the proof on the victim.</a:t>
            </a:r>
            <a:r>
              <a:rPr lang="en-US" dirty="0" smtClean="0">
                <a:effectLst/>
              </a:rPr>
              <a:t> </a:t>
            </a:r>
          </a:p>
        </p:txBody>
      </p:sp>
      <p:sp>
        <p:nvSpPr>
          <p:cNvPr id="4" name="Slide Number Placeholder 3"/>
          <p:cNvSpPr>
            <a:spLocks noGrp="1"/>
          </p:cNvSpPr>
          <p:nvPr>
            <p:ph type="sldNum" sz="quarter" idx="10"/>
          </p:nvPr>
        </p:nvSpPr>
        <p:spPr/>
        <p:txBody>
          <a:bodyPr/>
          <a:lstStyle/>
          <a:p>
            <a:fld id="{93B11B3F-17D6-5549-989F-83880321C824}" type="slidenum">
              <a:rPr lang="en-US" smtClean="0"/>
              <a:t>11</a:t>
            </a:fld>
            <a:endParaRPr lang="en-US"/>
          </a:p>
        </p:txBody>
      </p:sp>
    </p:spTree>
    <p:extLst>
      <p:ext uri="{BB962C8B-B14F-4D97-AF65-F5344CB8AC3E}">
        <p14:creationId xmlns:p14="http://schemas.microsoft.com/office/powerpoint/2010/main" val="144853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12</a:t>
            </a:fld>
            <a:endParaRPr lang="en-US"/>
          </a:p>
        </p:txBody>
      </p:sp>
    </p:spTree>
    <p:extLst>
      <p:ext uri="{BB962C8B-B14F-4D97-AF65-F5344CB8AC3E}">
        <p14:creationId xmlns:p14="http://schemas.microsoft.com/office/powerpoint/2010/main" val="185405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though it may seem hard to believe, because the abuser seems so nice, the percentage of folks who feign abuse is very low. Yet, in our experience, most victims tell us their stories are doubted when they finally get up enough courage to divulge their secret. They’ve been conditioned to cover up, so the facts may be shocking and hard to believe, but please don’t put the burden of the proof on the victim.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13</a:t>
            </a:fld>
            <a:endParaRPr lang="en-US"/>
          </a:p>
        </p:txBody>
      </p:sp>
    </p:spTree>
    <p:extLst>
      <p:ext uri="{BB962C8B-B14F-4D97-AF65-F5344CB8AC3E}">
        <p14:creationId xmlns:p14="http://schemas.microsoft.com/office/powerpoint/2010/main" val="72694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COMMITTED</a:t>
            </a:r>
            <a:r>
              <a:rPr lang="en-US" baseline="0" dirty="0" smtClean="0"/>
              <a:t> LONG TERM!! EXAMPLE JIM UPCHURCH.</a:t>
            </a:r>
          </a:p>
          <a:p>
            <a:r>
              <a:rPr lang="en-US" sz="1200" b="0" i="0" kern="1200" dirty="0" smtClean="0">
                <a:solidFill>
                  <a:schemeClr val="tx1"/>
                </a:solidFill>
                <a:effectLst/>
                <a:latin typeface="+mn-lt"/>
                <a:ea typeface="+mn-ea"/>
                <a:cs typeface="+mn-cs"/>
              </a:rPr>
              <a:t>  "It is very tempting to take the side of the perpetrator. All the perpetrator asks is that the bystander do nothing. He appeals to the universal desire to see, hear, and speak no evil. The victim, on the contrary, asks the bystander to share the burden of pain. The victim demands action, engagement, and remembering. . In order to escape accountability for his crimes, the perpetrator does everything in his power to promote forgetting. If secrecy fails, the perpetrator attacks the credibility of his victim. If he cannot silence her absolutely, he tries to make sure no one listens." Judith Herman, MD,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Trauma and Recovery,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14</a:t>
            </a:fld>
            <a:endParaRPr lang="en-US"/>
          </a:p>
        </p:txBody>
      </p:sp>
    </p:spTree>
    <p:extLst>
      <p:ext uri="{BB962C8B-B14F-4D97-AF65-F5344CB8AC3E}">
        <p14:creationId xmlns:p14="http://schemas.microsoft.com/office/powerpoint/2010/main" val="34362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Most don’t come to us and tell us they are victims, most are confused, and just know something isn’t right. Feel like they are crazy or responsible. Nothing they do is good enough. </a:t>
            </a:r>
            <a:r>
              <a:rPr lang="en-US" sz="1200" b="0" i="0" kern="1200" dirty="0" smtClean="0">
                <a:solidFill>
                  <a:schemeClr val="tx1"/>
                </a:solidFill>
                <a:effectLst/>
                <a:latin typeface="+mn-lt"/>
                <a:ea typeface="+mn-ea"/>
                <a:cs typeface="+mn-cs"/>
              </a:rPr>
              <a:t>I feel like I have been playing whack-a-mole during my entire marriage, thinking that if I just change this thing, eliminate this thing, *this* is what's really making him unhappy, that at some point things could be better. Of course when that isn't the issue anymore, it's something else. He changes his mind about where he stood on that topic, and wants me to change back now</a:t>
            </a:r>
            <a:r>
              <a:rPr lang="is-IS" sz="1200" b="0" i="0" kern="1200" dirty="0" smtClean="0">
                <a:solidFill>
                  <a:schemeClr val="tx1"/>
                </a:solidFill>
                <a:effectLst/>
                <a:latin typeface="+mn-lt"/>
                <a:ea typeface="+mn-ea"/>
                <a:cs typeface="+mn-cs"/>
              </a:rPr>
              <a:t>… </a:t>
            </a:r>
          </a:p>
          <a:p>
            <a:r>
              <a:rPr lang="is-IS" sz="1200" b="0" i="0" kern="1200" dirty="0" smtClean="0">
                <a:solidFill>
                  <a:schemeClr val="tx1"/>
                </a:solidFill>
                <a:effectLst/>
                <a:latin typeface="+mn-lt"/>
                <a:ea typeface="+mn-ea"/>
                <a:cs typeface="+mn-cs"/>
              </a:rPr>
              <a:t>My husband’s first language</a:t>
            </a:r>
            <a:r>
              <a:rPr lang="is-IS" sz="1200" b="0" i="0" kern="1200" baseline="0" dirty="0" smtClean="0">
                <a:solidFill>
                  <a:schemeClr val="tx1"/>
                </a:solidFill>
                <a:effectLst/>
                <a:latin typeface="+mn-lt"/>
                <a:ea typeface="+mn-ea"/>
                <a:cs typeface="+mn-cs"/>
              </a:rPr>
              <a:t> is lying, his second language is English.</a:t>
            </a:r>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MAY NOT BE PHYSICAL BUT</a:t>
            </a:r>
            <a:r>
              <a:rPr lang="en-US" sz="1200" kern="1200" baseline="0" dirty="0" smtClean="0">
                <a:solidFill>
                  <a:schemeClr val="tx1"/>
                </a:solidFill>
                <a:effectLst/>
                <a:latin typeface="+mn-lt"/>
                <a:ea typeface="+mn-ea"/>
                <a:cs typeface="+mn-cs"/>
              </a:rPr>
              <a:t> STILL IS DANGEROUS IF YOU’RE LOOKING AT THE BEHVIORS ON THE P&amp;C WHEEL.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though it may seem hard to believe, because the abuser seems so nice, the percentage of folks who feign abuse is very low. Yet, in our experience, most victims tell us their stories are doubted when they finally get up enough courage to divulge their secret. They’ve been conditioned to cover up, so the facts may be shocking and hard to believe, but please don’t put the burden of the proof on the victim.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15</a:t>
            </a:fld>
            <a:endParaRPr lang="en-US"/>
          </a:p>
        </p:txBody>
      </p:sp>
    </p:spTree>
    <p:extLst>
      <p:ext uri="{BB962C8B-B14F-4D97-AF65-F5344CB8AC3E}">
        <p14:creationId xmlns:p14="http://schemas.microsoft.com/office/powerpoint/2010/main" val="29440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Dangerous!!! Even if never physical</a:t>
            </a:r>
            <a:r>
              <a:rPr lang="is-IS" dirty="0" smtClean="0"/>
              <a:t>.</a:t>
            </a:r>
            <a:r>
              <a:rPr lang="is-IS" baseline="0" dirty="0" smtClean="0"/>
              <a:t> 75% of homicides AFTER she leaves. </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16</a:t>
            </a:fld>
            <a:endParaRPr lang="en-US"/>
          </a:p>
        </p:txBody>
      </p:sp>
    </p:spTree>
    <p:extLst>
      <p:ext uri="{BB962C8B-B14F-4D97-AF65-F5344CB8AC3E}">
        <p14:creationId xmlns:p14="http://schemas.microsoft.com/office/powerpoint/2010/main" val="44694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many trauma is the hardest part—PTSD. Really CTSD- no less severe than combat veterans.</a:t>
            </a:r>
            <a:endParaRPr lang="en-US" dirty="0" smtClean="0"/>
          </a:p>
          <a:p>
            <a:r>
              <a:rPr lang="en-US" dirty="0" smtClean="0"/>
              <a:t>Leslie </a:t>
            </a:r>
            <a:r>
              <a:rPr lang="en-US" dirty="0" err="1" smtClean="0"/>
              <a:t>Vernicks</a:t>
            </a:r>
            <a:r>
              <a:rPr lang="en-US" dirty="0" smtClean="0"/>
              <a:t> books Emotionally Destructive Relationship and Marriage.</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17</a:t>
            </a:fld>
            <a:endParaRPr lang="en-US"/>
          </a:p>
        </p:txBody>
      </p:sp>
    </p:spTree>
    <p:extLst>
      <p:ext uri="{BB962C8B-B14F-4D97-AF65-F5344CB8AC3E}">
        <p14:creationId xmlns:p14="http://schemas.microsoft.com/office/powerpoint/2010/main" val="23562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Living with abuse gives us plenty of reason to be angry, but sometimes our anger becomes sinful and destructive. Unfortunately, when that happens we often find ourselves living with negative consequences. Proverbs 22:24-25 warns, “Do not make friends with a hot-tempered person, do not associate with one easily angered, or you may learn their ways and get yourself ensnared.” We can easily find ourselves compounding the pain and misery of an already bad situation by allowing anger to rule our hearts.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seems that unresolved anger opens our lives to Satan’s destructive schemes (Eph. 4:26-27). In reality, much human anger reveals a lack of trust in God. We may be questioning why He has allowed bad things to happen in our lives, and if He really cares. In our minds, we profess that He is good, but in our hearts we doubt it. </a:t>
            </a:r>
          </a:p>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18</a:t>
            </a:fld>
            <a:endParaRPr lang="en-US"/>
          </a:p>
        </p:txBody>
      </p:sp>
    </p:spTree>
    <p:extLst>
      <p:ext uri="{BB962C8B-B14F-4D97-AF65-F5344CB8AC3E}">
        <p14:creationId xmlns:p14="http://schemas.microsoft.com/office/powerpoint/2010/main" val="153526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IDOLATRY</a:t>
            </a:r>
            <a:r>
              <a:rPr lang="en-US" baseline="0" dirty="0" smtClean="0"/>
              <a:t> IS OFTEN THE VICTIMS SIN--- WE’VE JUST SCRATCHED THE SURFACE</a:t>
            </a:r>
            <a:r>
              <a:rPr lang="is-IS" baseline="0" dirty="0" smtClean="0"/>
              <a:t>… EACH OF THESE POINTS COULD BE AN ENTIRE SESSION. HOPE YOU’LL COMMIT YOURSELF TO LEARNING MORE, AND TO HELPING THOSE OPPRESSED BY ABUSE. (GOD’S HEART)</a:t>
            </a:r>
            <a:endParaRPr lang="en-US" baseline="0" dirty="0" smtClean="0"/>
          </a:p>
        </p:txBody>
      </p:sp>
      <p:sp>
        <p:nvSpPr>
          <p:cNvPr id="4" name="Slide Number Placeholder 3"/>
          <p:cNvSpPr>
            <a:spLocks noGrp="1"/>
          </p:cNvSpPr>
          <p:nvPr>
            <p:ph type="sldNum" sz="quarter" idx="10"/>
          </p:nvPr>
        </p:nvSpPr>
        <p:spPr/>
        <p:txBody>
          <a:bodyPr/>
          <a:lstStyle/>
          <a:p>
            <a:fld id="{93B11B3F-17D6-5549-989F-83880321C824}" type="slidenum">
              <a:rPr lang="en-US" smtClean="0"/>
              <a:t>19</a:t>
            </a:fld>
            <a:endParaRPr lang="en-US"/>
          </a:p>
        </p:txBody>
      </p:sp>
    </p:spTree>
    <p:extLst>
      <p:ext uri="{BB962C8B-B14F-4D97-AF65-F5344CB8AC3E}">
        <p14:creationId xmlns:p14="http://schemas.microsoft.com/office/powerpoint/2010/main" val="30504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is a curriculum. </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20</a:t>
            </a:fld>
            <a:endParaRPr lang="en-US"/>
          </a:p>
        </p:txBody>
      </p:sp>
    </p:spTree>
    <p:extLst>
      <p:ext uri="{BB962C8B-B14F-4D97-AF65-F5344CB8AC3E}">
        <p14:creationId xmlns:p14="http://schemas.microsoft.com/office/powerpoint/2010/main" val="149714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experiences at the </a:t>
            </a:r>
            <a:r>
              <a:rPr lang="en-US" smtClean="0"/>
              <a:t>shelter</a:t>
            </a:r>
            <a:r>
              <a:rPr lang="is-IS" smtClean="0"/>
              <a:t>…</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2</a:t>
            </a:fld>
            <a:endParaRPr lang="en-US"/>
          </a:p>
        </p:txBody>
      </p:sp>
    </p:spTree>
    <p:extLst>
      <p:ext uri="{BB962C8B-B14F-4D97-AF65-F5344CB8AC3E}">
        <p14:creationId xmlns:p14="http://schemas.microsoft.com/office/powerpoint/2010/main" val="60667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Sadly</a:t>
            </a:r>
            <a:r>
              <a:rPr lang="en-US" baseline="0" dirty="0" smtClean="0"/>
              <a:t> their understanding of scripture feeds their sense of entitlement. We have</a:t>
            </a:r>
            <a:r>
              <a:rPr lang="is-IS" baseline="0" dirty="0" smtClean="0"/>
              <a:t> wolves in sheep’s clothing among us. </a:t>
            </a:r>
            <a:r>
              <a:rPr lang="en-US" baseline="0" dirty="0" smtClean="0"/>
              <a:t>O</a:t>
            </a:r>
            <a:r>
              <a:rPr lang="is-IS" baseline="0" dirty="0" smtClean="0"/>
              <a:t>ur support group demograhics are proof. SADLY OUR CHURCHES ARE FOOLED AND MISS IT. </a:t>
            </a:r>
          </a:p>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3</a:t>
            </a:fld>
            <a:endParaRPr lang="en-US"/>
          </a:p>
        </p:txBody>
      </p:sp>
    </p:spTree>
    <p:extLst>
      <p:ext uri="{BB962C8B-B14F-4D97-AF65-F5344CB8AC3E}">
        <p14:creationId xmlns:p14="http://schemas.microsoft.com/office/powerpoint/2010/main" val="25656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shelter—Christian women coming in </a:t>
            </a:r>
            <a:r>
              <a:rPr lang="en-US" sz="1200" i="1" kern="1200" dirty="0" smtClean="0">
                <a:solidFill>
                  <a:schemeClr val="tx1"/>
                </a:solidFill>
                <a:effectLst/>
                <a:latin typeface="+mn-lt"/>
                <a:ea typeface="+mn-ea"/>
                <a:cs typeface="+mn-cs"/>
              </a:rPr>
              <a:t>overwhelmingly the same experience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Radio show: Why does my pastor </a:t>
            </a:r>
            <a:r>
              <a:rPr lang="en-US" sz="1200" b="1" kern="1200" dirty="0" smtClean="0">
                <a:solidFill>
                  <a:schemeClr val="tx1"/>
                </a:solidFill>
                <a:effectLst/>
                <a:latin typeface="+mn-lt"/>
                <a:ea typeface="+mn-ea"/>
                <a:cs typeface="+mn-cs"/>
              </a:rPr>
              <a:t>are more about my marriage than my life</a:t>
            </a:r>
            <a:r>
              <a:rPr lang="en-US" sz="1200" kern="1200" dirty="0" smtClean="0">
                <a:solidFill>
                  <a:schemeClr val="tx1"/>
                </a:solidFill>
                <a:effectLst/>
                <a:latin typeface="+mn-lt"/>
                <a:ea typeface="+mn-ea"/>
                <a:cs typeface="+mn-cs"/>
              </a:rPr>
              <a:t>… as a counselor, women referred to me for multiple churches. Sadly, it’s not just churches, but Christian/ biblical counselors. The fact is we’ve gotten it WRONG!</a:t>
            </a:r>
          </a:p>
          <a:p>
            <a:r>
              <a:rPr lang="en-US" sz="1200" kern="1200" dirty="0" smtClean="0">
                <a:solidFill>
                  <a:schemeClr val="tx1"/>
                </a:solidFill>
                <a:effectLst/>
                <a:latin typeface="+mn-lt"/>
                <a:ea typeface="+mn-ea"/>
                <a:cs typeface="+mn-cs"/>
              </a:rPr>
              <a:t>I’ve never seen an abuser undergo church discipline, but have seen scores of victims who have. Bad witness to shelter workers.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B11B3F-17D6-5549-989F-83880321C824}" type="slidenum">
              <a:rPr lang="en-US" smtClean="0"/>
              <a:t>4</a:t>
            </a:fld>
            <a:endParaRPr lang="en-US"/>
          </a:p>
        </p:txBody>
      </p:sp>
    </p:spTree>
    <p:extLst>
      <p:ext uri="{BB962C8B-B14F-4D97-AF65-F5344CB8AC3E}">
        <p14:creationId xmlns:p14="http://schemas.microsoft.com/office/powerpoint/2010/main" val="3681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sz="1200" b="1" dirty="0" smtClean="0"/>
              <a:t>I ASKED</a:t>
            </a:r>
            <a:r>
              <a:rPr lang="en-US" sz="1200" b="1" baseline="0" dirty="0" smtClean="0"/>
              <a:t> ONLINE GROUPS &amp; WAS INUNDATED WITH RESPONSES</a:t>
            </a:r>
            <a:r>
              <a:rPr lang="is-IS" sz="1200" b="1" baseline="0" dirty="0" smtClean="0"/>
              <a:t>… MANY MORE. </a:t>
            </a:r>
            <a:r>
              <a:rPr lang="en-US" sz="1200" b="1" dirty="0" smtClean="0"/>
              <a:t>“Jane Smith has a difficult marriage, too.  It seems like you think you’re the only one.</a:t>
            </a:r>
          </a:p>
        </p:txBody>
      </p:sp>
      <p:sp>
        <p:nvSpPr>
          <p:cNvPr id="4" name="Slide Number Placeholder 3"/>
          <p:cNvSpPr>
            <a:spLocks noGrp="1"/>
          </p:cNvSpPr>
          <p:nvPr>
            <p:ph type="sldNum" sz="quarter" idx="10"/>
          </p:nvPr>
        </p:nvSpPr>
        <p:spPr/>
        <p:txBody>
          <a:bodyPr/>
          <a:lstStyle/>
          <a:p>
            <a:fld id="{93B11B3F-17D6-5549-989F-83880321C824}" type="slidenum">
              <a:rPr lang="en-US" smtClean="0"/>
              <a:t>5</a:t>
            </a:fld>
            <a:endParaRPr lang="en-US"/>
          </a:p>
        </p:txBody>
      </p:sp>
    </p:spTree>
    <p:extLst>
      <p:ext uri="{BB962C8B-B14F-4D97-AF65-F5344CB8AC3E}">
        <p14:creationId xmlns:p14="http://schemas.microsoft.com/office/powerpoint/2010/main" val="92783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Honestly, I think the most damaging thing is that pastors place ALL the responsibility on the wife’s shoulders to do things to “change him.” It never works. What’s really needed is swift and strong action against him-if just one person had looked at my ex and said “You are NOT going to treat her this way or there will be consequences” and then did exactly that—he wouldn’t have continued, then and now. His arrogance was fed in my former church—he still attends because it’s safe for him. He’s still abusive, and unrepentant.</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6</a:t>
            </a:fld>
            <a:endParaRPr lang="en-US"/>
          </a:p>
        </p:txBody>
      </p:sp>
    </p:spTree>
    <p:extLst>
      <p:ext uri="{BB962C8B-B14F-4D97-AF65-F5344CB8AC3E}">
        <p14:creationId xmlns:p14="http://schemas.microsoft.com/office/powerpoint/2010/main" val="36602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a:spcAft>
                <a:spcPts val="0"/>
              </a:spcAft>
              <a:buClrTx/>
              <a:buSzTx/>
              <a:buNone/>
            </a:pPr>
            <a:r>
              <a:rPr lang="is-IS" sz="1050" dirty="0" smtClean="0"/>
              <a:t>ONE</a:t>
            </a:r>
            <a:r>
              <a:rPr lang="is-IS" sz="1050" baseline="0" dirty="0" smtClean="0"/>
              <a:t> WOMANS STORY</a:t>
            </a:r>
            <a:endParaRPr lang="is-I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went for Church counseling several times.  We met with another couple in the church.  Every time I walked away with more brokenness.  It was becoming apparent that my role as his wife was to submit.  </a:t>
            </a:r>
            <a:r>
              <a:rPr lang="en-US" sz="1200" i="1" dirty="0" smtClean="0"/>
              <a:t>No matter what.</a:t>
            </a:r>
            <a:r>
              <a:rPr lang="en-US" sz="1200" dirty="0" smtClean="0"/>
              <a:t>  I was to wait until God changed his heart and showed him how to be more loving.  More compassionate.  More controlled with his words.  I prayed and prayed.  I talked to people from my church. An elder from our Church came to counsel us at our home.  </a:t>
            </a:r>
            <a:r>
              <a:rPr lang="en-US" sz="1200" i="1" dirty="0" smtClean="0"/>
              <a:t>It was evident in the first few minutes, he was not there to counsel us.  He was there to counsel ME</a:t>
            </a:r>
            <a:r>
              <a:rPr lang="en-US" sz="1200" dirty="0" smtClean="0"/>
              <a:t>.  He advised that I was not to leave my marriage.  I was to stay and wait for my husband to change.  For his heart to change.  I shared extremely personal details no one knew about our marriage.  Things that have shattered me emotionally.  I was told to stay.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 had loved my church community.  But I was basically shunned from my small group, and eventually removed from the church. I cannot even to begin to count the number of times I begged peopled including the above person to work with my husband.  We went to counseling at the church.  It was always turned back onto me.  </a:t>
            </a:r>
            <a:r>
              <a:rPr lang="en-US" sz="1200" b="1" dirty="0" smtClean="0"/>
              <a:t>Submit to your husband.  No matter what.</a:t>
            </a:r>
            <a:endParaRPr lang="en-US" sz="1200" dirty="0" smtClean="0"/>
          </a:p>
          <a:p>
            <a:pPr marL="0" indent="0" defTabSz="914400">
              <a:spcAft>
                <a:spcPts val="0"/>
              </a:spcAft>
              <a:buClrTx/>
              <a:buSzTx/>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7</a:t>
            </a:fld>
            <a:endParaRPr lang="en-US"/>
          </a:p>
        </p:txBody>
      </p:sp>
    </p:spTree>
    <p:extLst>
      <p:ext uri="{BB962C8B-B14F-4D97-AF65-F5344CB8AC3E}">
        <p14:creationId xmlns:p14="http://schemas.microsoft.com/office/powerpoint/2010/main" val="52476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DOES SHE HAVE SIN? OF COURSE, BUT NOT WHAT YOU THINK. NOT CAUSING THE ABUSE OR PROVOKING</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8</a:t>
            </a:fld>
            <a:endParaRPr lang="en-US"/>
          </a:p>
        </p:txBody>
      </p:sp>
    </p:spTree>
    <p:extLst>
      <p:ext uri="{BB962C8B-B14F-4D97-AF65-F5344CB8AC3E}">
        <p14:creationId xmlns:p14="http://schemas.microsoft.com/office/powerpoint/2010/main" val="65329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11B3F-17D6-5549-989F-83880321C824}" type="slidenum">
              <a:rPr lang="en-US" smtClean="0"/>
              <a:t>10</a:t>
            </a:fld>
            <a:endParaRPr lang="en-US"/>
          </a:p>
        </p:txBody>
      </p:sp>
    </p:spTree>
    <p:extLst>
      <p:ext uri="{BB962C8B-B14F-4D97-AF65-F5344CB8AC3E}">
        <p14:creationId xmlns:p14="http://schemas.microsoft.com/office/powerpoint/2010/main" val="828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Caring for victims of domestic abuse </a:t>
            </a:r>
            <a:endParaRPr lang="en-US" dirty="0"/>
          </a:p>
        </p:txBody>
      </p:sp>
      <p:sp>
        <p:nvSpPr>
          <p:cNvPr id="3" name="Subtitle 2"/>
          <p:cNvSpPr>
            <a:spLocks noGrp="1"/>
          </p:cNvSpPr>
          <p:nvPr>
            <p:ph type="subTitle" idx="1"/>
          </p:nvPr>
        </p:nvSpPr>
        <p:spPr/>
        <p:txBody>
          <a:bodyPr/>
          <a:lstStyle/>
          <a:p>
            <a:r>
              <a:rPr lang="en-US" dirty="0" smtClean="0"/>
              <a:t>Joy </a:t>
            </a:r>
            <a:r>
              <a:rPr lang="en-US" dirty="0" err="1" smtClean="0"/>
              <a:t>forrest</a:t>
            </a:r>
            <a:endParaRPr lang="en-US" dirty="0" smtClean="0"/>
          </a:p>
          <a:p>
            <a:r>
              <a:rPr lang="en-US" dirty="0" smtClean="0"/>
              <a:t>Called to peace ministries</a:t>
            </a:r>
            <a:endParaRPr lang="en-US" dirty="0"/>
          </a:p>
        </p:txBody>
      </p:sp>
    </p:spTree>
    <p:extLst>
      <p:ext uri="{BB962C8B-B14F-4D97-AF65-F5344CB8AC3E}">
        <p14:creationId xmlns:p14="http://schemas.microsoft.com/office/powerpoint/2010/main" val="1642354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have we gotten it so wrong? </a:t>
            </a:r>
            <a:endParaRPr lang="en-US" b="1" dirty="0"/>
          </a:p>
        </p:txBody>
      </p:sp>
      <p:sp>
        <p:nvSpPr>
          <p:cNvPr id="3" name="Content Placeholder 2"/>
          <p:cNvSpPr>
            <a:spLocks noGrp="1"/>
          </p:cNvSpPr>
          <p:nvPr>
            <p:ph idx="1"/>
          </p:nvPr>
        </p:nvSpPr>
        <p:spPr/>
        <p:txBody>
          <a:bodyPr/>
          <a:lstStyle/>
          <a:p>
            <a:r>
              <a:rPr lang="en-US" sz="3600" i="1" dirty="0" smtClean="0"/>
              <a:t>WE HAVE FAULTY ASSUMPTIONS</a:t>
            </a:r>
          </a:p>
          <a:p>
            <a:pPr lvl="1"/>
            <a:r>
              <a:rPr lang="en-US" sz="3600" dirty="0" smtClean="0"/>
              <a:t>It’s a marital problem</a:t>
            </a:r>
          </a:p>
          <a:p>
            <a:pPr lvl="1"/>
            <a:r>
              <a:rPr lang="en-US" sz="3600" dirty="0" smtClean="0"/>
              <a:t>Abuse is provoked (victim blaming)</a:t>
            </a:r>
          </a:p>
          <a:p>
            <a:pPr lvl="1"/>
            <a:r>
              <a:rPr lang="en-US" sz="3600" dirty="0" smtClean="0"/>
              <a:t>If it’s not physical, it’s not abuse</a:t>
            </a:r>
          </a:p>
          <a:p>
            <a:pPr marL="457200" lvl="1" indent="0">
              <a:buNone/>
            </a:pPr>
            <a:endParaRPr lang="en-US" sz="2600" dirty="0" smtClean="0"/>
          </a:p>
        </p:txBody>
      </p:sp>
    </p:spTree>
    <p:extLst>
      <p:ext uri="{BB962C8B-B14F-4D97-AF65-F5344CB8AC3E}">
        <p14:creationId xmlns:p14="http://schemas.microsoft.com/office/powerpoint/2010/main" val="137880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to help:</a:t>
            </a:r>
            <a:endParaRPr lang="en-US" sz="4000" dirty="0"/>
          </a:p>
        </p:txBody>
      </p:sp>
      <p:sp>
        <p:nvSpPr>
          <p:cNvPr id="3" name="Content Placeholder 2"/>
          <p:cNvSpPr>
            <a:spLocks noGrp="1"/>
          </p:cNvSpPr>
          <p:nvPr>
            <p:ph idx="1"/>
          </p:nvPr>
        </p:nvSpPr>
        <p:spPr>
          <a:xfrm>
            <a:off x="685801" y="1228725"/>
            <a:ext cx="10131425" cy="5343525"/>
          </a:xfrm>
        </p:spPr>
        <p:txBody>
          <a:bodyPr>
            <a:normAutofit/>
          </a:bodyPr>
          <a:lstStyle/>
          <a:p>
            <a:r>
              <a:rPr lang="en-US" sz="3600" i="1" dirty="0" smtClean="0"/>
              <a:t>Believe them!</a:t>
            </a:r>
          </a:p>
          <a:p>
            <a:r>
              <a:rPr lang="en-US" sz="3600" dirty="0"/>
              <a:t>Listen and don’t try to take charge</a:t>
            </a:r>
            <a:r>
              <a:rPr lang="en-US" sz="3600" dirty="0" smtClean="0"/>
              <a:t>.</a:t>
            </a:r>
          </a:p>
          <a:p>
            <a:r>
              <a:rPr lang="en-US" sz="3600" dirty="0" smtClean="0"/>
              <a:t>Educate them on the dynamics of abuse. </a:t>
            </a:r>
            <a:endParaRPr lang="en-US" sz="2400" dirty="0" smtClean="0"/>
          </a:p>
        </p:txBody>
      </p:sp>
    </p:spTree>
    <p:extLst>
      <p:ext uri="{BB962C8B-B14F-4D97-AF65-F5344CB8AC3E}">
        <p14:creationId xmlns:p14="http://schemas.microsoft.com/office/powerpoint/2010/main" val="73536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to help:</a:t>
            </a:r>
            <a:endParaRPr lang="en-US" sz="4000" dirty="0"/>
          </a:p>
        </p:txBody>
      </p:sp>
      <p:sp>
        <p:nvSpPr>
          <p:cNvPr id="3" name="Content Placeholder 2"/>
          <p:cNvSpPr>
            <a:spLocks noGrp="1"/>
          </p:cNvSpPr>
          <p:nvPr>
            <p:ph idx="1"/>
          </p:nvPr>
        </p:nvSpPr>
        <p:spPr/>
        <p:txBody>
          <a:bodyPr>
            <a:normAutofit/>
          </a:bodyPr>
          <a:lstStyle/>
          <a:p>
            <a:r>
              <a:rPr lang="en-US" sz="3600" dirty="0"/>
              <a:t>Connect them with </a:t>
            </a:r>
            <a:r>
              <a:rPr lang="en-US" sz="3600" dirty="0" smtClean="0"/>
              <a:t>resources.</a:t>
            </a:r>
          </a:p>
          <a:p>
            <a:pPr lvl="1"/>
            <a:r>
              <a:rPr lang="en-US" sz="3400" i="1" dirty="0" smtClean="0"/>
              <a:t>Advocates/ DV Service Providers/ Support Groups</a:t>
            </a:r>
          </a:p>
          <a:p>
            <a:pPr lvl="1"/>
            <a:r>
              <a:rPr lang="en-US" sz="3400" i="1" dirty="0" smtClean="0"/>
              <a:t>Counselors who understand DV </a:t>
            </a:r>
            <a:endParaRPr lang="en-US" sz="3200" i="1" dirty="0"/>
          </a:p>
          <a:p>
            <a:r>
              <a:rPr lang="en-US" sz="3600" dirty="0"/>
              <a:t>Don’t betray their </a:t>
            </a:r>
            <a:r>
              <a:rPr lang="en-US" sz="3600" dirty="0" smtClean="0"/>
              <a:t>confidence. </a:t>
            </a:r>
            <a:r>
              <a:rPr lang="en-US" sz="2400" dirty="0" smtClean="0"/>
              <a:t>(This can endanger them more!)</a:t>
            </a:r>
          </a:p>
          <a:p>
            <a:r>
              <a:rPr lang="en-US" sz="3600" dirty="0"/>
              <a:t>Help them make a safety plan</a:t>
            </a:r>
            <a:r>
              <a:rPr lang="en-US" sz="3600" dirty="0" smtClean="0"/>
              <a:t>. (NCADV, etc.)</a:t>
            </a:r>
          </a:p>
          <a:p>
            <a:endParaRPr lang="en-US" sz="1400" dirty="0" smtClean="0"/>
          </a:p>
        </p:txBody>
      </p:sp>
    </p:spTree>
    <p:extLst>
      <p:ext uri="{BB962C8B-B14F-4D97-AF65-F5344CB8AC3E}">
        <p14:creationId xmlns:p14="http://schemas.microsoft.com/office/powerpoint/2010/main" val="390585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to help:</a:t>
            </a:r>
            <a:endParaRPr lang="en-US" sz="4000" dirty="0"/>
          </a:p>
        </p:txBody>
      </p:sp>
      <p:sp>
        <p:nvSpPr>
          <p:cNvPr id="3" name="Content Placeholder 2"/>
          <p:cNvSpPr>
            <a:spLocks noGrp="1"/>
          </p:cNvSpPr>
          <p:nvPr>
            <p:ph idx="1"/>
          </p:nvPr>
        </p:nvSpPr>
        <p:spPr/>
        <p:txBody>
          <a:bodyPr>
            <a:normAutofit/>
          </a:bodyPr>
          <a:lstStyle/>
          <a:p>
            <a:r>
              <a:rPr lang="en-US" sz="3600" dirty="0" smtClean="0"/>
              <a:t>Encourage them </a:t>
            </a:r>
            <a:r>
              <a:rPr lang="en-US" sz="3600" dirty="0"/>
              <a:t>to document the abuse. </a:t>
            </a:r>
            <a:r>
              <a:rPr lang="en-US" sz="3400" dirty="0"/>
              <a:t> </a:t>
            </a:r>
          </a:p>
          <a:p>
            <a:r>
              <a:rPr lang="en-US" sz="3600" dirty="0" smtClean="0"/>
              <a:t>Provide them with practical resources.</a:t>
            </a:r>
          </a:p>
          <a:p>
            <a:pPr lvl="1"/>
            <a:r>
              <a:rPr lang="en-US" sz="3400" dirty="0" smtClean="0"/>
              <a:t>Shelter/Housing</a:t>
            </a:r>
          </a:p>
          <a:p>
            <a:pPr lvl="1"/>
            <a:r>
              <a:rPr lang="en-US" sz="3400" dirty="0" smtClean="0"/>
              <a:t>Transportation</a:t>
            </a:r>
          </a:p>
          <a:p>
            <a:pPr lvl="1"/>
            <a:r>
              <a:rPr lang="en-US" sz="3400" dirty="0" smtClean="0"/>
              <a:t>Basic Necessities (Food, clothes, childcare)</a:t>
            </a:r>
          </a:p>
        </p:txBody>
      </p:sp>
    </p:spTree>
    <p:extLst>
      <p:ext uri="{BB962C8B-B14F-4D97-AF65-F5344CB8AC3E}">
        <p14:creationId xmlns:p14="http://schemas.microsoft.com/office/powerpoint/2010/main" val="1626979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a:t>
            </a:r>
            <a:endParaRPr lang="en-US" dirty="0"/>
          </a:p>
        </p:txBody>
      </p:sp>
      <p:sp>
        <p:nvSpPr>
          <p:cNvPr id="3" name="Content Placeholder 2"/>
          <p:cNvSpPr>
            <a:spLocks noGrp="1"/>
          </p:cNvSpPr>
          <p:nvPr>
            <p:ph idx="1"/>
          </p:nvPr>
        </p:nvSpPr>
        <p:spPr/>
        <p:txBody>
          <a:bodyPr>
            <a:normAutofit/>
          </a:bodyPr>
          <a:lstStyle/>
          <a:p>
            <a:r>
              <a:rPr lang="en-US" sz="3600" dirty="0" smtClean="0"/>
              <a:t>Encourage </a:t>
            </a:r>
            <a:r>
              <a:rPr lang="en-US" sz="3600" dirty="0"/>
              <a:t>them to set healthy boundaries. </a:t>
            </a:r>
            <a:endParaRPr lang="en-US" sz="3600" dirty="0" smtClean="0"/>
          </a:p>
          <a:p>
            <a:r>
              <a:rPr lang="en-US" sz="3600" dirty="0"/>
              <a:t>Accompany them to court</a:t>
            </a:r>
            <a:r>
              <a:rPr lang="en-US" sz="3600" dirty="0" smtClean="0"/>
              <a:t>.</a:t>
            </a:r>
            <a:endParaRPr lang="en-US" sz="3600" dirty="0"/>
          </a:p>
          <a:p>
            <a:r>
              <a:rPr lang="en-US" sz="3600" dirty="0"/>
              <a:t>Encourage them to find hope in God.</a:t>
            </a:r>
          </a:p>
          <a:p>
            <a:r>
              <a:rPr lang="en-US" sz="3600" dirty="0" smtClean="0"/>
              <a:t>Be patient! It</a:t>
            </a:r>
            <a:r>
              <a:rPr lang="uk-UA" sz="3600" dirty="0" smtClean="0"/>
              <a:t>’</a:t>
            </a:r>
            <a:r>
              <a:rPr lang="en-US" sz="3600" dirty="0" smtClean="0"/>
              <a:t>s a process! </a:t>
            </a:r>
            <a:endParaRPr lang="en-US" sz="3600" dirty="0"/>
          </a:p>
        </p:txBody>
      </p:sp>
    </p:spTree>
    <p:extLst>
      <p:ext uri="{BB962C8B-B14F-4D97-AF65-F5344CB8AC3E}">
        <p14:creationId xmlns:p14="http://schemas.microsoft.com/office/powerpoint/2010/main" val="955860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Victims may resist attempts to help</a:t>
            </a:r>
            <a:endParaRPr lang="en-US" dirty="0"/>
          </a:p>
        </p:txBody>
      </p:sp>
      <p:sp>
        <p:nvSpPr>
          <p:cNvPr id="3" name="Content Placeholder 2"/>
          <p:cNvSpPr>
            <a:spLocks noGrp="1"/>
          </p:cNvSpPr>
          <p:nvPr>
            <p:ph idx="1"/>
          </p:nvPr>
        </p:nvSpPr>
        <p:spPr/>
        <p:txBody>
          <a:bodyPr/>
          <a:lstStyle/>
          <a:p>
            <a:r>
              <a:rPr lang="en-US" sz="3600" dirty="0" smtClean="0"/>
              <a:t>They </a:t>
            </a:r>
            <a:r>
              <a:rPr lang="en-US" sz="3600" dirty="0"/>
              <a:t>may not consider their relationships abusive. </a:t>
            </a:r>
            <a:endParaRPr lang="en-US" sz="3600" dirty="0" smtClean="0"/>
          </a:p>
          <a:p>
            <a:r>
              <a:rPr lang="en-US" sz="3600" dirty="0"/>
              <a:t>Victims are </a:t>
            </a:r>
            <a:r>
              <a:rPr lang="en-US" sz="3600" dirty="0" smtClean="0"/>
              <a:t>conditioned </a:t>
            </a:r>
            <a:r>
              <a:rPr lang="en-US" sz="3600" dirty="0"/>
              <a:t>to cover up and hide the </a:t>
            </a:r>
            <a:r>
              <a:rPr lang="en-US" sz="3600" dirty="0" smtClean="0"/>
              <a:t>abuse. </a:t>
            </a:r>
          </a:p>
          <a:p>
            <a:r>
              <a:rPr lang="en-US" sz="3600" dirty="0"/>
              <a:t>They do not want to leave their </a:t>
            </a:r>
            <a:r>
              <a:rPr lang="en-US" sz="3600" dirty="0" smtClean="0"/>
              <a:t>relationships </a:t>
            </a:r>
            <a:r>
              <a:rPr lang="en-US" sz="2000" dirty="0" smtClean="0"/>
              <a:t>(often because of their religious beliefs) </a:t>
            </a:r>
          </a:p>
        </p:txBody>
      </p:sp>
    </p:spTree>
    <p:extLst>
      <p:ext uri="{BB962C8B-B14F-4D97-AF65-F5344CB8AC3E}">
        <p14:creationId xmlns:p14="http://schemas.microsoft.com/office/powerpoint/2010/main" val="123136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Victims may resist attempts to help</a:t>
            </a:r>
            <a:endParaRPr lang="en-US" dirty="0"/>
          </a:p>
        </p:txBody>
      </p:sp>
      <p:sp>
        <p:nvSpPr>
          <p:cNvPr id="3" name="Content Placeholder 2"/>
          <p:cNvSpPr>
            <a:spLocks noGrp="1"/>
          </p:cNvSpPr>
          <p:nvPr>
            <p:ph idx="1"/>
          </p:nvPr>
        </p:nvSpPr>
        <p:spPr/>
        <p:txBody>
          <a:bodyPr>
            <a:normAutofit/>
          </a:bodyPr>
          <a:lstStyle/>
          <a:p>
            <a:r>
              <a:rPr lang="en-US" sz="3600" dirty="0" smtClean="0"/>
              <a:t>They </a:t>
            </a:r>
            <a:r>
              <a:rPr lang="en-US" sz="3600" dirty="0"/>
              <a:t>do not believe they can survive if they do </a:t>
            </a:r>
            <a:r>
              <a:rPr lang="en-US" sz="3600" dirty="0" smtClean="0"/>
              <a:t>leave.</a:t>
            </a:r>
          </a:p>
          <a:p>
            <a:r>
              <a:rPr lang="en-US" sz="3600" dirty="0"/>
              <a:t>They are afraid, and believe the abuse will get worse if they </a:t>
            </a:r>
            <a:r>
              <a:rPr lang="en-US" sz="3600" dirty="0" smtClean="0"/>
              <a:t>leave, or that their children will get hurt. </a:t>
            </a:r>
            <a:r>
              <a:rPr lang="en-US" sz="2000" dirty="0" smtClean="0"/>
              <a:t> (75% of domestic violence homicides occur after the victim leaves. Statistics are much lower for women who seek DV related services prior to leaving.)</a:t>
            </a:r>
            <a:endParaRPr lang="en-US" sz="2000" dirty="0" smtClean="0"/>
          </a:p>
        </p:txBody>
      </p:sp>
    </p:spTree>
    <p:extLst>
      <p:ext uri="{BB962C8B-B14F-4D97-AF65-F5344CB8AC3E}">
        <p14:creationId xmlns:p14="http://schemas.microsoft.com/office/powerpoint/2010/main" val="817391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healing</a:t>
            </a:r>
            <a:endParaRPr lang="en-US" dirty="0"/>
          </a:p>
        </p:txBody>
      </p:sp>
      <p:sp>
        <p:nvSpPr>
          <p:cNvPr id="3" name="Content Placeholder 2"/>
          <p:cNvSpPr>
            <a:spLocks noGrp="1"/>
          </p:cNvSpPr>
          <p:nvPr>
            <p:ph idx="1"/>
          </p:nvPr>
        </p:nvSpPr>
        <p:spPr>
          <a:xfrm>
            <a:off x="928689" y="2314575"/>
            <a:ext cx="10131425" cy="4791075"/>
          </a:xfrm>
        </p:spPr>
        <p:txBody>
          <a:bodyPr>
            <a:normAutofit fontScale="70000" lnSpcReduction="20000"/>
          </a:bodyPr>
          <a:lstStyle/>
          <a:p>
            <a:r>
              <a:rPr lang="en-US" sz="4600" dirty="0" smtClean="0"/>
              <a:t>Recognize the Abuse</a:t>
            </a:r>
          </a:p>
          <a:p>
            <a:pPr lvl="1"/>
            <a:r>
              <a:rPr lang="en-US" sz="4600" dirty="0" smtClean="0"/>
              <a:t>We must face the ugly truth before we can  apply His beautiful truths (including the impact of trauma).</a:t>
            </a:r>
          </a:p>
          <a:p>
            <a:pPr lvl="1"/>
            <a:r>
              <a:rPr lang="en-US" sz="4600" dirty="0" smtClean="0"/>
              <a:t>Power &amp; Control Wheel &amp; Education </a:t>
            </a:r>
          </a:p>
          <a:p>
            <a:pPr lvl="0"/>
            <a:r>
              <a:rPr lang="en-US" sz="4600" dirty="0" smtClean="0"/>
              <a:t>Identify </a:t>
            </a:r>
            <a:r>
              <a:rPr lang="en-US" sz="4600" dirty="0"/>
              <a:t>and reject lies! </a:t>
            </a:r>
            <a:endParaRPr lang="en-US" sz="4600" dirty="0" smtClean="0"/>
          </a:p>
          <a:p>
            <a:pPr lvl="1"/>
            <a:r>
              <a:rPr lang="en-US" sz="4600" dirty="0" smtClean="0"/>
              <a:t>Making excuses for the abuse</a:t>
            </a:r>
          </a:p>
          <a:p>
            <a:pPr lvl="1"/>
            <a:r>
              <a:rPr lang="en-US" sz="4600" dirty="0" smtClean="0"/>
              <a:t>Taking responsibility for the abuse</a:t>
            </a:r>
          </a:p>
          <a:p>
            <a:pPr lvl="1"/>
            <a:r>
              <a:rPr lang="en-US" sz="4600" dirty="0" smtClean="0"/>
              <a:t>Poor interpretation of Scripture (marital roles, identity, etc.)</a:t>
            </a:r>
          </a:p>
          <a:p>
            <a:pPr lvl="1"/>
            <a:endParaRPr lang="en-US" sz="3400" dirty="0" smtClean="0"/>
          </a:p>
          <a:p>
            <a:pPr lvl="1"/>
            <a:endParaRPr lang="en-US" sz="3400" dirty="0"/>
          </a:p>
          <a:p>
            <a:endParaRPr lang="en-US" dirty="0"/>
          </a:p>
          <a:p>
            <a:endParaRPr lang="en-US" dirty="0"/>
          </a:p>
        </p:txBody>
      </p:sp>
    </p:spTree>
    <p:extLst>
      <p:ext uri="{BB962C8B-B14F-4D97-AF65-F5344CB8AC3E}">
        <p14:creationId xmlns:p14="http://schemas.microsoft.com/office/powerpoint/2010/main" val="55076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healing</a:t>
            </a:r>
            <a:endParaRPr lang="en-US" dirty="0"/>
          </a:p>
        </p:txBody>
      </p:sp>
      <p:sp>
        <p:nvSpPr>
          <p:cNvPr id="3" name="Content Placeholder 2"/>
          <p:cNvSpPr>
            <a:spLocks noGrp="1"/>
          </p:cNvSpPr>
          <p:nvPr>
            <p:ph idx="1"/>
          </p:nvPr>
        </p:nvSpPr>
        <p:spPr>
          <a:xfrm>
            <a:off x="1114426" y="2671763"/>
            <a:ext cx="10131425" cy="4986337"/>
          </a:xfrm>
        </p:spPr>
        <p:txBody>
          <a:bodyPr>
            <a:normAutofit fontScale="85000" lnSpcReduction="10000"/>
          </a:bodyPr>
          <a:lstStyle/>
          <a:p>
            <a:pPr lvl="0"/>
            <a:r>
              <a:rPr lang="en-US" sz="3300" dirty="0"/>
              <a:t>His Word &amp; </a:t>
            </a:r>
            <a:r>
              <a:rPr lang="en-US" sz="3300" b="1" dirty="0"/>
              <a:t>His Spirit</a:t>
            </a:r>
            <a:r>
              <a:rPr lang="en-US" sz="3300" dirty="0"/>
              <a:t> (</a:t>
            </a:r>
            <a:r>
              <a:rPr lang="en-US" sz="3300" dirty="0" smtClean="0"/>
              <a:t>Believers have supernatural resources ) </a:t>
            </a:r>
          </a:p>
          <a:p>
            <a:pPr lvl="0"/>
            <a:r>
              <a:rPr lang="en-US" sz="3300" dirty="0" smtClean="0"/>
              <a:t>Deal with Anger God’s way </a:t>
            </a:r>
          </a:p>
          <a:p>
            <a:pPr lvl="1"/>
            <a:r>
              <a:rPr lang="en-US" sz="3300" dirty="0" smtClean="0"/>
              <a:t>Pour it out to Him (Ps. 62:8)</a:t>
            </a:r>
          </a:p>
          <a:p>
            <a:pPr lvl="1"/>
            <a:r>
              <a:rPr lang="en-US" sz="3300" dirty="0" smtClean="0"/>
              <a:t>Refuse to let it consume you (Eph. 4:26)</a:t>
            </a:r>
          </a:p>
          <a:p>
            <a:pPr lvl="0"/>
            <a:r>
              <a:rPr lang="en-US" sz="3300" dirty="0" smtClean="0"/>
              <a:t>Choose </a:t>
            </a:r>
            <a:r>
              <a:rPr lang="en-US" sz="3300" dirty="0"/>
              <a:t>to </a:t>
            </a:r>
            <a:r>
              <a:rPr lang="en-US" sz="3300" dirty="0" smtClean="0"/>
              <a:t>Forgive </a:t>
            </a:r>
            <a:endParaRPr lang="en-US" sz="3300" dirty="0"/>
          </a:p>
          <a:p>
            <a:pPr lvl="1"/>
            <a:r>
              <a:rPr lang="en-US" sz="3300" dirty="0" smtClean="0"/>
              <a:t>Not minimizing what happened</a:t>
            </a:r>
          </a:p>
          <a:p>
            <a:pPr lvl="1"/>
            <a:r>
              <a:rPr lang="en-US" sz="3300" dirty="0" smtClean="0"/>
              <a:t>Leaving justice in God’s hands (Rom. 12:19)</a:t>
            </a:r>
          </a:p>
          <a:p>
            <a:pPr lvl="1"/>
            <a:r>
              <a:rPr lang="en-US" sz="3300" dirty="0" smtClean="0"/>
              <a:t>Trust </a:t>
            </a:r>
            <a:r>
              <a:rPr lang="en-US" sz="3300" dirty="0"/>
              <a:t>&amp; relationship may not be </a:t>
            </a:r>
            <a:r>
              <a:rPr lang="en-US" sz="3300" dirty="0" smtClean="0"/>
              <a:t>reestablished</a:t>
            </a:r>
          </a:p>
          <a:p>
            <a:pPr lvl="1"/>
            <a:r>
              <a:rPr lang="en-US" sz="3300" dirty="0" smtClean="0"/>
              <a:t>It</a:t>
            </a:r>
            <a:r>
              <a:rPr lang="uk-UA" sz="3300" dirty="0" smtClean="0"/>
              <a:t>’</a:t>
            </a:r>
            <a:r>
              <a:rPr lang="en-US" sz="3300" dirty="0" smtClean="0"/>
              <a:t>s a choice</a:t>
            </a:r>
          </a:p>
          <a:p>
            <a:pPr lvl="0"/>
            <a:endParaRPr lang="en-US" sz="3600" dirty="0"/>
          </a:p>
          <a:p>
            <a:pPr lvl="1"/>
            <a:endParaRPr lang="en-US" sz="3400" dirty="0" smtClean="0"/>
          </a:p>
          <a:p>
            <a:pPr lvl="1"/>
            <a:endParaRPr lang="en-US" sz="3400" dirty="0"/>
          </a:p>
          <a:p>
            <a:endParaRPr lang="en-US" dirty="0"/>
          </a:p>
          <a:p>
            <a:endParaRPr lang="en-US" dirty="0"/>
          </a:p>
        </p:txBody>
      </p:sp>
    </p:spTree>
    <p:extLst>
      <p:ext uri="{BB962C8B-B14F-4D97-AF65-F5344CB8AC3E}">
        <p14:creationId xmlns:p14="http://schemas.microsoft.com/office/powerpoint/2010/main" val="1102646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healing</a:t>
            </a:r>
            <a:endParaRPr lang="en-US" dirty="0"/>
          </a:p>
        </p:txBody>
      </p:sp>
      <p:sp>
        <p:nvSpPr>
          <p:cNvPr id="3" name="Content Placeholder 2"/>
          <p:cNvSpPr>
            <a:spLocks noGrp="1"/>
          </p:cNvSpPr>
          <p:nvPr>
            <p:ph idx="1"/>
          </p:nvPr>
        </p:nvSpPr>
        <p:spPr/>
        <p:txBody>
          <a:bodyPr>
            <a:normAutofit/>
          </a:bodyPr>
          <a:lstStyle/>
          <a:p>
            <a:pPr lvl="0"/>
            <a:r>
              <a:rPr lang="en-US" dirty="0"/>
              <a:t> </a:t>
            </a:r>
            <a:r>
              <a:rPr lang="en-US" sz="3200" dirty="0" smtClean="0"/>
              <a:t>Knowing </a:t>
            </a:r>
            <a:r>
              <a:rPr lang="en-US" sz="3200" dirty="0"/>
              <a:t>His Love &amp; Goodness </a:t>
            </a:r>
            <a:r>
              <a:rPr lang="en-US" sz="3200" dirty="0" smtClean="0"/>
              <a:t>– </a:t>
            </a:r>
            <a:r>
              <a:rPr lang="en-US" sz="2400" dirty="0" smtClean="0"/>
              <a:t>CTPM Scripture Database</a:t>
            </a:r>
          </a:p>
          <a:p>
            <a:pPr lvl="0"/>
            <a:r>
              <a:rPr lang="en-US" sz="3200" dirty="0" smtClean="0"/>
              <a:t>Knowing Your Worth- Identity </a:t>
            </a:r>
            <a:r>
              <a:rPr lang="en-US" sz="3200" dirty="0"/>
              <a:t>in </a:t>
            </a:r>
            <a:r>
              <a:rPr lang="en-US" sz="3200" dirty="0" smtClean="0"/>
              <a:t>Christ</a:t>
            </a:r>
            <a:endParaRPr lang="en-US" sz="3200" dirty="0"/>
          </a:p>
          <a:p>
            <a:pPr lvl="0"/>
            <a:r>
              <a:rPr lang="en-US" sz="3200" dirty="0" smtClean="0"/>
              <a:t>True Worship (vs. Idolatry)- </a:t>
            </a:r>
            <a:r>
              <a:rPr lang="en-US" sz="2400" dirty="0" smtClean="0"/>
              <a:t>Make God bigger than the abuser</a:t>
            </a:r>
            <a:endParaRPr lang="en-US" sz="2400" dirty="0"/>
          </a:p>
          <a:p>
            <a:pPr lvl="0"/>
            <a:r>
              <a:rPr lang="en-US" sz="3200" dirty="0"/>
              <a:t>Establish </a:t>
            </a:r>
            <a:r>
              <a:rPr lang="en-US" sz="3200" dirty="0" smtClean="0"/>
              <a:t>boundaries</a:t>
            </a:r>
            <a:endParaRPr lang="en-US" sz="3200" dirty="0"/>
          </a:p>
          <a:p>
            <a:pPr lvl="0"/>
            <a:r>
              <a:rPr lang="en-US" sz="3200" dirty="0" smtClean="0"/>
              <a:t>Learn </a:t>
            </a:r>
            <a:r>
              <a:rPr lang="en-US" sz="3200" dirty="0"/>
              <a:t>Healthy Relational </a:t>
            </a:r>
            <a:r>
              <a:rPr lang="en-US" sz="3200" dirty="0" smtClean="0"/>
              <a:t>Patterns &amp; </a:t>
            </a:r>
            <a:r>
              <a:rPr lang="en-US" sz="3200" dirty="0"/>
              <a:t>Wise </a:t>
            </a:r>
            <a:r>
              <a:rPr lang="en-US" sz="3200" dirty="0" smtClean="0"/>
              <a:t>Trust</a:t>
            </a:r>
            <a:endParaRPr lang="en-US" sz="3200" dirty="0"/>
          </a:p>
          <a:p>
            <a:endParaRPr lang="en-US" dirty="0"/>
          </a:p>
          <a:p>
            <a:endParaRPr lang="en-US" dirty="0"/>
          </a:p>
        </p:txBody>
      </p:sp>
    </p:spTree>
    <p:extLst>
      <p:ext uri="{BB962C8B-B14F-4D97-AF65-F5344CB8AC3E}">
        <p14:creationId xmlns:p14="http://schemas.microsoft.com/office/powerpoint/2010/main" val="750429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1" y="1532677"/>
            <a:ext cx="4723607" cy="1435364"/>
          </a:xfrm>
        </p:spPr>
        <p:txBody>
          <a:bodyPr/>
          <a:lstStyle/>
          <a:p>
            <a:r>
              <a:rPr lang="en-US" dirty="0" smtClean="0"/>
              <a:t> A sad state of affairs </a:t>
            </a:r>
            <a:endParaRPr lang="en-US" dirty="0"/>
          </a:p>
        </p:txBody>
      </p:sp>
      <p:sp>
        <p:nvSpPr>
          <p:cNvPr id="3" name="Content Placeholder 2"/>
          <p:cNvSpPr>
            <a:spLocks noGrp="1"/>
          </p:cNvSpPr>
          <p:nvPr>
            <p:ph idx="1"/>
          </p:nvPr>
        </p:nvSpPr>
        <p:spPr>
          <a:xfrm>
            <a:off x="871539" y="4057650"/>
            <a:ext cx="10131425" cy="2562225"/>
          </a:xfrm>
        </p:spPr>
        <p:txBody>
          <a:bodyPr>
            <a:normAutofit/>
          </a:bodyPr>
          <a:lstStyle/>
          <a:p>
            <a:r>
              <a:rPr lang="en-US" sz="4400" dirty="0" smtClean="0"/>
              <a:t>Domestic Violence affects as many women in the church as in society at large</a:t>
            </a:r>
            <a:r>
              <a:rPr lang="en-US" sz="2400" dirty="0" smtClean="0"/>
              <a:t>. </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423818" y="443068"/>
            <a:ext cx="5415988" cy="3614582"/>
          </a:xfrm>
          <a:prstGeom prst="rect">
            <a:avLst/>
          </a:prstGeom>
        </p:spPr>
      </p:pic>
    </p:spTree>
    <p:extLst>
      <p:ext uri="{BB962C8B-B14F-4D97-AF65-F5344CB8AC3E}">
        <p14:creationId xmlns:p14="http://schemas.microsoft.com/office/powerpoint/2010/main" val="1831036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838" y="537327"/>
            <a:ext cx="3743325" cy="6010340"/>
          </a:xfrm>
        </p:spPr>
      </p:pic>
      <p:sp>
        <p:nvSpPr>
          <p:cNvPr id="5" name="TextBox 4"/>
          <p:cNvSpPr txBox="1"/>
          <p:nvPr/>
        </p:nvSpPr>
        <p:spPr>
          <a:xfrm>
            <a:off x="5272088" y="1557338"/>
            <a:ext cx="6457950" cy="3416320"/>
          </a:xfrm>
          <a:prstGeom prst="rect">
            <a:avLst/>
          </a:prstGeom>
          <a:noFill/>
        </p:spPr>
        <p:txBody>
          <a:bodyPr wrap="square" rtlCol="0">
            <a:spAutoFit/>
          </a:bodyPr>
          <a:lstStyle/>
          <a:p>
            <a:r>
              <a:rPr lang="en-US" sz="3600" dirty="0" smtClean="0"/>
              <a:t>All of this info can be found in greater detail in my book-- coming in early 2018!</a:t>
            </a:r>
          </a:p>
          <a:p>
            <a:endParaRPr lang="en-US" sz="3600" dirty="0"/>
          </a:p>
          <a:p>
            <a:r>
              <a:rPr lang="en-US" sz="3600" dirty="0" smtClean="0"/>
              <a:t>Visit the Blue Ink Press table to learn more.</a:t>
            </a:r>
            <a:endParaRPr lang="en-US" sz="3600" dirty="0"/>
          </a:p>
        </p:txBody>
      </p:sp>
    </p:spTree>
    <p:extLst>
      <p:ext uri="{BB962C8B-B14F-4D97-AF65-F5344CB8AC3E}">
        <p14:creationId xmlns:p14="http://schemas.microsoft.com/office/powerpoint/2010/main" val="904114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4000" dirty="0"/>
              <a:t>“Numerous studies show that evangelical men who sporadically attend church are more likely than men of any other religious group (and more likely than secular men) to assault their wives.”</a:t>
            </a:r>
          </a:p>
          <a:p>
            <a:pPr marL="0" indent="0">
              <a:buNone/>
            </a:pPr>
            <a:r>
              <a:rPr lang="en-US" dirty="0"/>
              <a:t>    </a:t>
            </a:r>
            <a:r>
              <a:rPr lang="en-US" dirty="0" smtClean="0"/>
              <a:t>  Steven </a:t>
            </a:r>
            <a:r>
              <a:rPr lang="en-US" dirty="0"/>
              <a:t>R. </a:t>
            </a:r>
            <a:r>
              <a:rPr lang="en-US" dirty="0" smtClean="0"/>
              <a:t>Tracey: “WHAT </a:t>
            </a:r>
            <a:r>
              <a:rPr lang="en-US" dirty="0"/>
              <a:t>DOES “SUBMIT IN EVERYTHING” REALLY MEAN?</a:t>
            </a:r>
            <a:br>
              <a:rPr lang="en-US" dirty="0"/>
            </a:br>
            <a:r>
              <a:rPr lang="en-US" dirty="0" smtClean="0"/>
              <a:t>      THE </a:t>
            </a:r>
            <a:r>
              <a:rPr lang="en-US" dirty="0"/>
              <a:t>NATURE AND SCOPE OF MARITAL </a:t>
            </a:r>
            <a:r>
              <a:rPr lang="en-US" dirty="0" smtClean="0"/>
              <a:t>SUBMISSION”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8757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4" y="159253"/>
            <a:ext cx="8801099" cy="6427283"/>
          </a:xfrm>
        </p:spPr>
        <p:txBody>
          <a:bodyPr>
            <a:normAutofit/>
          </a:bodyPr>
          <a:lstStyle/>
          <a:p>
            <a:pPr marL="0" indent="0">
              <a:buNone/>
            </a:pPr>
            <a:r>
              <a:rPr lang="en-US" sz="3200" dirty="0" smtClean="0"/>
              <a:t>THE CHURCH’S RESPONSE?</a:t>
            </a:r>
          </a:p>
          <a:p>
            <a:pPr marL="0" indent="0">
              <a:buNone/>
            </a:pPr>
            <a:r>
              <a:rPr lang="en-US" sz="3200" dirty="0" smtClean="0"/>
              <a:t>“</a:t>
            </a:r>
            <a:r>
              <a:rPr lang="en-US" sz="3200" dirty="0"/>
              <a:t>What struck me about that meeting were the stories of abuse. These women had not endured a single abusive event but in most cases they had lived through decades of abusive, controlling, and violent behavior. But that was not the only thing they had in common. The majority of the women in the room were now either being disciplined or shunned by their own church</a:t>
            </a:r>
            <a:r>
              <a:rPr lang="en-US" sz="3200" dirty="0" smtClean="0"/>
              <a:t>.”</a:t>
            </a:r>
          </a:p>
          <a:p>
            <a:pPr marL="0" indent="0">
              <a:buNone/>
            </a:pPr>
            <a:endParaRPr lang="en-US" sz="3200" dirty="0"/>
          </a:p>
          <a:p>
            <a:pPr marL="0" indent="0">
              <a:buNone/>
            </a:pPr>
            <a:r>
              <a:rPr lang="en-US" sz="2800" dirty="0"/>
              <a:t>Chris Moles, The Heart of Domestic </a:t>
            </a:r>
            <a:r>
              <a:rPr lang="en-US" sz="2800" dirty="0" smtClean="0"/>
              <a:t>Abuse</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0" y="1282159"/>
            <a:ext cx="2355309" cy="3605212"/>
          </a:xfrm>
          <a:prstGeom prst="rect">
            <a:avLst/>
          </a:prstGeom>
        </p:spPr>
      </p:pic>
    </p:spTree>
    <p:extLst>
      <p:ext uri="{BB962C8B-B14F-4D97-AF65-F5344CB8AC3E}">
        <p14:creationId xmlns:p14="http://schemas.microsoft.com/office/powerpoint/2010/main" val="203350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47725"/>
          </a:xfrm>
        </p:spPr>
        <p:txBody>
          <a:bodyPr>
            <a:normAutofit/>
          </a:bodyPr>
          <a:lstStyle/>
          <a:p>
            <a:r>
              <a:rPr lang="en-US" dirty="0" smtClean="0"/>
              <a:t>ACTUAL Counsel victims received:</a:t>
            </a:r>
            <a:endParaRPr lang="en-US" dirty="0"/>
          </a:p>
        </p:txBody>
      </p:sp>
      <p:sp>
        <p:nvSpPr>
          <p:cNvPr id="4" name="TextBox 3"/>
          <p:cNvSpPr txBox="1"/>
          <p:nvPr/>
        </p:nvSpPr>
        <p:spPr>
          <a:xfrm>
            <a:off x="1095376" y="1628774"/>
            <a:ext cx="9721850" cy="3785652"/>
          </a:xfrm>
          <a:prstGeom prst="rect">
            <a:avLst/>
          </a:prstGeom>
          <a:noFill/>
        </p:spPr>
        <p:txBody>
          <a:bodyPr wrap="square" rtlCol="0">
            <a:spAutoFit/>
          </a:bodyPr>
          <a:lstStyle/>
          <a:p>
            <a:pPr marL="285750" lvl="0" indent="-285750">
              <a:lnSpc>
                <a:spcPct val="150000"/>
              </a:lnSpc>
              <a:buFont typeface="Arial" charset="0"/>
              <a:buChar char="•"/>
            </a:pPr>
            <a:r>
              <a:rPr lang="en-US" sz="3200" b="1" dirty="0" smtClean="0"/>
              <a:t>"</a:t>
            </a:r>
            <a:r>
              <a:rPr lang="en-US" sz="3200" b="1" dirty="0"/>
              <a:t>Read this book on how to be a better wife.”</a:t>
            </a:r>
          </a:p>
          <a:p>
            <a:pPr marL="285750" lvl="0" indent="-285750">
              <a:lnSpc>
                <a:spcPct val="150000"/>
              </a:lnSpc>
              <a:buFont typeface="Arial" charset="0"/>
              <a:buChar char="•"/>
            </a:pPr>
            <a:r>
              <a:rPr lang="en-US" sz="3200" b="1" dirty="0"/>
              <a:t>“You need to work on being more submissive.” </a:t>
            </a:r>
          </a:p>
          <a:p>
            <a:pPr marL="285750" lvl="0" indent="-285750">
              <a:lnSpc>
                <a:spcPct val="150000"/>
              </a:lnSpc>
              <a:buFont typeface="Arial" charset="0"/>
              <a:buChar char="•"/>
            </a:pPr>
            <a:r>
              <a:rPr lang="en-US" sz="3200" b="1" dirty="0"/>
              <a:t>“Respect him more, and it will work out.”</a:t>
            </a:r>
          </a:p>
          <a:p>
            <a:pPr marL="285750" lvl="0" indent="-285750">
              <a:lnSpc>
                <a:spcPct val="150000"/>
              </a:lnSpc>
              <a:buFont typeface="Arial" charset="0"/>
              <a:buChar char="•"/>
            </a:pPr>
            <a:r>
              <a:rPr lang="en-US" sz="3200" b="1" dirty="0" smtClean="0"/>
              <a:t>"</a:t>
            </a:r>
            <a:r>
              <a:rPr lang="en-US" sz="3200" b="1" dirty="0"/>
              <a:t>You need to attend marriage counseling together”</a:t>
            </a:r>
          </a:p>
          <a:p>
            <a:pPr marL="285750" lvl="0" indent="-285750">
              <a:lnSpc>
                <a:spcPct val="150000"/>
              </a:lnSpc>
              <a:buFont typeface="Arial" charset="0"/>
              <a:buChar char="•"/>
            </a:pPr>
            <a:r>
              <a:rPr lang="en-US" sz="3200" b="1" dirty="0"/>
              <a:t>“You caused him to do this</a:t>
            </a:r>
            <a:r>
              <a:rPr lang="en-US" sz="3200" b="1" dirty="0" smtClean="0"/>
              <a:t>.”</a:t>
            </a:r>
            <a:endParaRPr lang="en-US" sz="3200" b="1" dirty="0"/>
          </a:p>
        </p:txBody>
      </p:sp>
    </p:spTree>
    <p:extLst>
      <p:ext uri="{BB962C8B-B14F-4D97-AF65-F5344CB8AC3E}">
        <p14:creationId xmlns:p14="http://schemas.microsoft.com/office/powerpoint/2010/main" val="47390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8700" y="1443038"/>
            <a:ext cx="10601325" cy="5909310"/>
          </a:xfrm>
          <a:prstGeom prst="rect">
            <a:avLst/>
          </a:prstGeom>
          <a:noFill/>
        </p:spPr>
        <p:txBody>
          <a:bodyPr wrap="square" rtlCol="0">
            <a:spAutoFit/>
          </a:bodyPr>
          <a:lstStyle/>
          <a:p>
            <a:pPr marL="285750" lvl="0" indent="-285750">
              <a:lnSpc>
                <a:spcPct val="150000"/>
              </a:lnSpc>
              <a:buFont typeface="Arial" charset="0"/>
              <a:buChar char="•"/>
            </a:pPr>
            <a:r>
              <a:rPr lang="en-US" sz="3600" b="1" dirty="0" smtClean="0"/>
              <a:t>“</a:t>
            </a:r>
            <a:r>
              <a:rPr lang="en-US" sz="3600" b="1" dirty="0"/>
              <a:t>Pray more, read your bible, have more sex.”</a:t>
            </a:r>
          </a:p>
          <a:p>
            <a:pPr marL="285750" lvl="0" indent="-285750">
              <a:lnSpc>
                <a:spcPct val="150000"/>
              </a:lnSpc>
              <a:buFont typeface="Arial" charset="0"/>
              <a:buChar char="•"/>
            </a:pPr>
            <a:r>
              <a:rPr lang="en-US" sz="3600" b="1" dirty="0"/>
              <a:t>“Just forgive and forget and you can move on.” </a:t>
            </a:r>
            <a:endParaRPr lang="en-US" sz="3600" b="1" dirty="0" smtClean="0"/>
          </a:p>
          <a:p>
            <a:pPr marL="285750" lvl="0" indent="-285750">
              <a:lnSpc>
                <a:spcPct val="150000"/>
              </a:lnSpc>
              <a:buFont typeface="Arial" charset="0"/>
              <a:buChar char="•"/>
            </a:pPr>
            <a:r>
              <a:rPr lang="en-US" sz="3600" b="1" dirty="0" smtClean="0"/>
              <a:t>“</a:t>
            </a:r>
            <a:r>
              <a:rPr lang="en-US" sz="3600" b="1" dirty="0"/>
              <a:t>Let God handle him, suffer for Jesus.”</a:t>
            </a:r>
          </a:p>
          <a:p>
            <a:pPr marL="285750" indent="-285750">
              <a:lnSpc>
                <a:spcPct val="150000"/>
              </a:lnSpc>
              <a:buFont typeface="Arial" charset="0"/>
              <a:buChar char="•"/>
            </a:pPr>
            <a:r>
              <a:rPr lang="en-US" sz="3600" b="1" dirty="0" smtClean="0"/>
              <a:t>”You need to love him more.”</a:t>
            </a:r>
          </a:p>
          <a:p>
            <a:pPr marL="285750" indent="-285750">
              <a:lnSpc>
                <a:spcPct val="150000"/>
              </a:lnSpc>
              <a:buFont typeface="Arial" charset="0"/>
              <a:buChar char="•"/>
            </a:pPr>
            <a:r>
              <a:rPr lang="en-US" sz="3600" b="1" dirty="0" smtClean="0"/>
              <a:t>“He </a:t>
            </a:r>
            <a:r>
              <a:rPr lang="en-US" sz="3600" b="1" dirty="0" err="1" smtClean="0"/>
              <a:t>didn</a:t>
            </a:r>
            <a:r>
              <a:rPr lang="uk-UA" sz="3600" b="1" dirty="0" smtClean="0"/>
              <a:t>’</a:t>
            </a:r>
            <a:r>
              <a:rPr lang="en-US" sz="3600" b="1" dirty="0" smtClean="0"/>
              <a:t>t mean to hit you.”</a:t>
            </a:r>
          </a:p>
          <a:p>
            <a:pPr marL="285750" lvl="0" indent="-285750">
              <a:buFont typeface="Arial" charset="0"/>
              <a:buChar char="•"/>
            </a:pPr>
            <a:endParaRPr lang="en-US" dirty="0"/>
          </a:p>
          <a:p>
            <a:pPr marL="285750" lvl="0" indent="-285750">
              <a:buFont typeface="Arial" charset="0"/>
              <a:buChar char="•"/>
            </a:pPr>
            <a:endParaRPr lang="en-US" dirty="0"/>
          </a:p>
          <a:p>
            <a:pPr marL="285750" lvl="0" indent="-285750">
              <a:buFont typeface="Arial" charset="0"/>
              <a:buChar char="•"/>
            </a:pPr>
            <a:endParaRPr lang="en-US" dirty="0"/>
          </a:p>
          <a:p>
            <a:pPr marL="285750" lvl="0" indent="-285750">
              <a:buFont typeface="Arial" charset="0"/>
              <a:buChar char="•"/>
            </a:pPr>
            <a:endParaRPr lang="en-US" dirty="0"/>
          </a:p>
          <a:p>
            <a:pPr lvl="0"/>
            <a:endParaRPr lang="en-US" dirty="0"/>
          </a:p>
          <a:p>
            <a:pPr lvl="0"/>
            <a:endParaRPr lang="en-US" dirty="0"/>
          </a:p>
        </p:txBody>
      </p:sp>
    </p:spTree>
    <p:extLst>
      <p:ext uri="{BB962C8B-B14F-4D97-AF65-F5344CB8AC3E}">
        <p14:creationId xmlns:p14="http://schemas.microsoft.com/office/powerpoint/2010/main" val="11143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67991"/>
            <a:ext cx="10131425" cy="5423210"/>
          </a:xfrm>
        </p:spPr>
        <p:txBody>
          <a:bodyPr>
            <a:normAutofit/>
          </a:bodyPr>
          <a:lstStyle/>
          <a:p>
            <a:pPr marL="0" indent="0" defTabSz="914400">
              <a:spcAft>
                <a:spcPts val="0"/>
              </a:spcAft>
              <a:buClrTx/>
              <a:buSzTx/>
              <a:buNone/>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Rectangle 5"/>
          <p:cNvSpPr/>
          <p:nvPr/>
        </p:nvSpPr>
        <p:spPr>
          <a:xfrm>
            <a:off x="1033462" y="1368116"/>
            <a:ext cx="9967913" cy="4970591"/>
          </a:xfrm>
          <a:prstGeom prst="rect">
            <a:avLst/>
          </a:prstGeom>
        </p:spPr>
        <p:txBody>
          <a:bodyPr wrap="square">
            <a:spAutoFit/>
          </a:bodyPr>
          <a:lstStyle/>
          <a:p>
            <a:pPr marL="285750" indent="-285750">
              <a:buFont typeface="Arial" charset="0"/>
              <a:buChar char="•"/>
            </a:pPr>
            <a:r>
              <a:rPr lang="en-US" sz="3200" b="1" dirty="0" smtClean="0"/>
              <a:t>“Don't </a:t>
            </a:r>
            <a:r>
              <a:rPr lang="en-US" sz="3200" b="1" dirty="0"/>
              <a:t>do anything to prevent your husband from killing </a:t>
            </a:r>
            <a:r>
              <a:rPr lang="en-US" sz="3200" b="1" dirty="0" smtClean="0"/>
              <a:t>you. Do </a:t>
            </a:r>
            <a:r>
              <a:rPr lang="en-US" sz="3200" b="1" dirty="0"/>
              <a:t>not fight divine providence</a:t>
            </a:r>
            <a:r>
              <a:rPr lang="en-US" sz="3200" b="1" dirty="0" smtClean="0"/>
              <a:t>.” </a:t>
            </a:r>
          </a:p>
          <a:p>
            <a:pPr marL="285750" lvl="0" indent="-285750">
              <a:lnSpc>
                <a:spcPct val="150000"/>
              </a:lnSpc>
              <a:buFont typeface="Arial" charset="0"/>
              <a:buChar char="•"/>
            </a:pPr>
            <a:r>
              <a:rPr lang="en-US" sz="3200" b="1" dirty="0"/>
              <a:t>“You are bitter- you need to forgive him.” </a:t>
            </a:r>
          </a:p>
          <a:p>
            <a:pPr marL="285750" lvl="0" indent="-285750">
              <a:buFont typeface="Arial" charset="0"/>
              <a:buChar char="•"/>
            </a:pPr>
            <a:r>
              <a:rPr lang="en-US" sz="3200" b="1" dirty="0"/>
              <a:t>“If you don’t keep lighting those matches, he probably won’t keep exploding.”</a:t>
            </a:r>
          </a:p>
          <a:p>
            <a:pPr marL="285750" indent="-285750">
              <a:lnSpc>
                <a:spcPct val="150000"/>
              </a:lnSpc>
              <a:buFont typeface="Arial" charset="0"/>
              <a:buChar char="•"/>
            </a:pPr>
            <a:r>
              <a:rPr lang="en-US" sz="3200" b="1" dirty="0" smtClean="0"/>
              <a:t>“Just </a:t>
            </a:r>
            <a:r>
              <a:rPr lang="en-US" sz="3200" b="1" dirty="0"/>
              <a:t>have more sex with your </a:t>
            </a:r>
            <a:r>
              <a:rPr lang="en-US" sz="3200" b="1" dirty="0" smtClean="0"/>
              <a:t>husband.”</a:t>
            </a:r>
            <a:endParaRPr lang="en-US" sz="3200" b="1" dirty="0"/>
          </a:p>
          <a:p>
            <a:pPr marL="285750" indent="-285750">
              <a:lnSpc>
                <a:spcPct val="150000"/>
              </a:lnSpc>
              <a:buFont typeface="Arial" charset="0"/>
              <a:buChar char="•"/>
            </a:pPr>
            <a:r>
              <a:rPr lang="en-US" sz="3200" b="1" dirty="0" smtClean="0"/>
              <a:t>He didn’t just hit you for no reason. What did you do?”</a:t>
            </a:r>
            <a:endParaRPr lang="en-US" sz="3200" b="1" dirty="0"/>
          </a:p>
          <a:p>
            <a:pPr marL="285750" lvl="0" indent="-285750">
              <a:lnSpc>
                <a:spcPct val="150000"/>
              </a:lnSpc>
              <a:buFont typeface="Arial" charset="0"/>
              <a:buChar char="•"/>
            </a:pPr>
            <a:r>
              <a:rPr lang="en-US" b="1" dirty="0" smtClean="0"/>
              <a:t>“CARLY’S” STORY</a:t>
            </a:r>
            <a:endParaRPr lang="en-US" b="1" dirty="0"/>
          </a:p>
          <a:p>
            <a:pPr marL="285750" indent="-285750">
              <a:buFont typeface="Arial" charset="0"/>
              <a:buChar char="•"/>
            </a:pPr>
            <a:endParaRPr lang="en-US" dirty="0"/>
          </a:p>
        </p:txBody>
      </p:sp>
    </p:spTree>
    <p:extLst>
      <p:ext uri="{BB962C8B-B14F-4D97-AF65-F5344CB8AC3E}">
        <p14:creationId xmlns:p14="http://schemas.microsoft.com/office/powerpoint/2010/main" val="8319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WhAT</a:t>
            </a:r>
            <a:r>
              <a:rPr lang="en-US" b="1" dirty="0" smtClean="0"/>
              <a:t> DOES THIS COUNSEL HAVE IN COMMON?</a:t>
            </a:r>
            <a:endParaRPr lang="en-US" b="1" dirty="0"/>
          </a:p>
        </p:txBody>
      </p:sp>
      <p:sp>
        <p:nvSpPr>
          <p:cNvPr id="3" name="Content Placeholder 2"/>
          <p:cNvSpPr>
            <a:spLocks noGrp="1"/>
          </p:cNvSpPr>
          <p:nvPr>
            <p:ph idx="1"/>
          </p:nvPr>
        </p:nvSpPr>
        <p:spPr>
          <a:xfrm>
            <a:off x="685801" y="2328864"/>
            <a:ext cx="10131425" cy="4062412"/>
          </a:xfrm>
        </p:spPr>
        <p:txBody>
          <a:bodyPr>
            <a:normAutofit fontScale="92500" lnSpcReduction="20000"/>
          </a:bodyPr>
          <a:lstStyle/>
          <a:p>
            <a:pPr marL="0" indent="0">
              <a:buNone/>
            </a:pPr>
            <a:r>
              <a:rPr lang="en-US" sz="2800" b="1" i="1" dirty="0" smtClean="0"/>
              <a:t>THE BURDEN OF THE ABUSE IS PLACED ON THE VICTIM.</a:t>
            </a:r>
          </a:p>
          <a:p>
            <a:pPr lvl="1">
              <a:lnSpc>
                <a:spcPct val="120000"/>
              </a:lnSpc>
            </a:pPr>
            <a:r>
              <a:rPr lang="en-US" sz="2400" i="1" dirty="0"/>
              <a:t>He who justifies the wicked and he who condemns the righteous, </a:t>
            </a:r>
            <a:r>
              <a:rPr lang="en-US" sz="2400" i="1" dirty="0" smtClean="0"/>
              <a:t>both </a:t>
            </a:r>
            <a:r>
              <a:rPr lang="en-US" sz="2400" i="1" dirty="0"/>
              <a:t>of them alike are an abomination to the LORD</a:t>
            </a:r>
            <a:r>
              <a:rPr lang="en-US" sz="2400" i="1" dirty="0" smtClean="0"/>
              <a:t>. Pr. 17:15</a:t>
            </a:r>
          </a:p>
          <a:p>
            <a:pPr marL="0" indent="0">
              <a:lnSpc>
                <a:spcPct val="160000"/>
              </a:lnSpc>
              <a:buNone/>
            </a:pPr>
            <a:r>
              <a:rPr lang="en-US" sz="2800" b="1" i="1" dirty="0"/>
              <a:t>IT DOESN</a:t>
            </a:r>
            <a:r>
              <a:rPr lang="uk-UA" sz="2800" b="1" i="1" dirty="0"/>
              <a:t>’</a:t>
            </a:r>
            <a:r>
              <a:rPr lang="en-US" sz="2800" b="1" i="1" dirty="0"/>
              <a:t>T WORK</a:t>
            </a:r>
            <a:r>
              <a:rPr lang="en-US" sz="2800" b="1" i="1" dirty="0" smtClean="0"/>
              <a:t>!</a:t>
            </a:r>
          </a:p>
          <a:p>
            <a:pPr lvl="1"/>
            <a:r>
              <a:rPr lang="en-US" sz="2600" i="1" dirty="0" smtClean="0"/>
              <a:t>Honoring a fool is as foolish as tying a stone to a slingshot. Pr. 26:8</a:t>
            </a:r>
          </a:p>
          <a:p>
            <a:pPr lvl="1"/>
            <a:endParaRPr lang="en-US" sz="2600" i="1" dirty="0" smtClean="0"/>
          </a:p>
          <a:p>
            <a:pPr marL="0" indent="0">
              <a:buNone/>
            </a:pPr>
            <a:r>
              <a:rPr lang="en-US" sz="2600" dirty="0" smtClean="0"/>
              <a:t>“It </a:t>
            </a:r>
            <a:r>
              <a:rPr lang="en-US" sz="2600" dirty="0"/>
              <a:t>was my dad who really pointed that out to me. He said, "You could be Mrs. America and it still wouldn't matter. He will still cheat. He will still lie.  My dad said it has nothing to do with you and everything to do with him!" </a:t>
            </a:r>
          </a:p>
          <a:p>
            <a:pPr marL="457200" lvl="1" indent="0">
              <a:buNone/>
            </a:pPr>
            <a:endParaRPr lang="en-US" sz="2600" dirty="0" smtClean="0"/>
          </a:p>
          <a:p>
            <a:pPr marL="457200" lvl="1" indent="0">
              <a:buNone/>
            </a:pPr>
            <a:endParaRPr lang="en-US" sz="2600" dirty="0" smtClean="0"/>
          </a:p>
        </p:txBody>
      </p:sp>
    </p:spTree>
    <p:extLst>
      <p:ext uri="{BB962C8B-B14F-4D97-AF65-F5344CB8AC3E}">
        <p14:creationId xmlns:p14="http://schemas.microsoft.com/office/powerpoint/2010/main" val="200723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we gotten it so wrong? </a:t>
            </a:r>
            <a:endParaRPr lang="en-US" dirty="0"/>
          </a:p>
        </p:txBody>
      </p:sp>
      <p:sp>
        <p:nvSpPr>
          <p:cNvPr id="3" name="Content Placeholder 2"/>
          <p:cNvSpPr>
            <a:spLocks noGrp="1"/>
          </p:cNvSpPr>
          <p:nvPr>
            <p:ph idx="1"/>
          </p:nvPr>
        </p:nvSpPr>
        <p:spPr/>
        <p:txBody>
          <a:bodyPr>
            <a:normAutofit/>
          </a:bodyPr>
          <a:lstStyle/>
          <a:p>
            <a:r>
              <a:rPr lang="en-US" sz="3600" i="1" dirty="0" smtClean="0"/>
              <a:t>Abusers are often very charming in public</a:t>
            </a:r>
          </a:p>
          <a:p>
            <a:r>
              <a:rPr lang="en-US" sz="3600" i="1" dirty="0" smtClean="0"/>
              <a:t>We elevate marriage over people </a:t>
            </a:r>
            <a:r>
              <a:rPr lang="en-US" sz="2000" i="1" dirty="0" smtClean="0"/>
              <a:t>(blind to the impact)</a:t>
            </a:r>
          </a:p>
          <a:p>
            <a:r>
              <a:rPr lang="en-US" sz="3600" i="1" dirty="0" smtClean="0"/>
              <a:t>Victims can seem unreliable (stressed, anxious, overly emotional) </a:t>
            </a:r>
            <a:r>
              <a:rPr lang="en-US" sz="3600" b="1" i="1" dirty="0" smtClean="0"/>
              <a:t>or </a:t>
            </a:r>
            <a:r>
              <a:rPr lang="en-US" sz="3600" i="1" dirty="0" smtClean="0"/>
              <a:t>they cover it so well it’s hard to believe when they finally speak up</a:t>
            </a:r>
            <a:endParaRPr lang="en-US" sz="2400" i="1" dirty="0" smtClean="0"/>
          </a:p>
        </p:txBody>
      </p:sp>
    </p:spTree>
    <p:extLst>
      <p:ext uri="{BB962C8B-B14F-4D97-AF65-F5344CB8AC3E}">
        <p14:creationId xmlns:p14="http://schemas.microsoft.com/office/powerpoint/2010/main" val="742794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1477</TotalTime>
  <Words>1885</Words>
  <Application>Microsoft Macintosh PowerPoint</Application>
  <PresentationFormat>Widescreen</PresentationFormat>
  <Paragraphs>154</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Arial</vt:lpstr>
      <vt:lpstr>Celestial</vt:lpstr>
      <vt:lpstr>Caring for victims of domestic abuse </vt:lpstr>
      <vt:lpstr> A sad state of affairs </vt:lpstr>
      <vt:lpstr>PowerPoint Presentation</vt:lpstr>
      <vt:lpstr>PowerPoint Presentation</vt:lpstr>
      <vt:lpstr>ACTUAL Counsel victims received:</vt:lpstr>
      <vt:lpstr>PowerPoint Presentation</vt:lpstr>
      <vt:lpstr>PowerPoint Presentation</vt:lpstr>
      <vt:lpstr>WhAT DOES THIS COUNSEL HAVE IN COMMON?</vt:lpstr>
      <vt:lpstr>Why have we gotten it so wrong? </vt:lpstr>
      <vt:lpstr>Why have we gotten it so wrong? </vt:lpstr>
      <vt:lpstr>How to help:</vt:lpstr>
      <vt:lpstr>How to help:</vt:lpstr>
      <vt:lpstr>How to help:</vt:lpstr>
      <vt:lpstr>How to help</vt:lpstr>
      <vt:lpstr>Reasons Victims may resist attempts to help</vt:lpstr>
      <vt:lpstr>Reasons Victims may resist attempts to help</vt:lpstr>
      <vt:lpstr>Keys to healing</vt:lpstr>
      <vt:lpstr>Keys to healing</vt:lpstr>
      <vt:lpstr>Keys to healing</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victims of domestic abuse </dc:title>
  <dc:creator>Microsoft Office User</dc:creator>
  <cp:lastModifiedBy>Microsoft Office User</cp:lastModifiedBy>
  <cp:revision>43</cp:revision>
  <dcterms:created xsi:type="dcterms:W3CDTF">2017-11-02T13:59:51Z</dcterms:created>
  <dcterms:modified xsi:type="dcterms:W3CDTF">2017-11-06T17:33:47Z</dcterms:modified>
</cp:coreProperties>
</file>